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5"/>
  </p:notesMasterIdLst>
  <p:sldIdLst>
    <p:sldId id="280" r:id="rId2"/>
    <p:sldId id="278" r:id="rId3"/>
    <p:sldId id="258" r:id="rId4"/>
    <p:sldId id="261" r:id="rId5"/>
    <p:sldId id="293" r:id="rId6"/>
    <p:sldId id="263" r:id="rId7"/>
    <p:sldId id="294" r:id="rId8"/>
    <p:sldId id="264" r:id="rId9"/>
    <p:sldId id="265" r:id="rId10"/>
    <p:sldId id="267" r:id="rId11"/>
    <p:sldId id="268" r:id="rId12"/>
    <p:sldId id="270" r:id="rId13"/>
    <p:sldId id="271" r:id="rId14"/>
    <p:sldId id="272" r:id="rId15"/>
    <p:sldId id="273" r:id="rId16"/>
    <p:sldId id="274" r:id="rId17"/>
    <p:sldId id="275" r:id="rId18"/>
    <p:sldId id="276" r:id="rId19"/>
    <p:sldId id="277" r:id="rId20"/>
    <p:sldId id="281" r:id="rId21"/>
    <p:sldId id="282" r:id="rId22"/>
    <p:sldId id="283" r:id="rId23"/>
    <p:sldId id="286" r:id="rId24"/>
    <p:sldId id="295" r:id="rId25"/>
    <p:sldId id="296" r:id="rId26"/>
    <p:sldId id="285" r:id="rId27"/>
    <p:sldId id="287" r:id="rId28"/>
    <p:sldId id="288" r:id="rId29"/>
    <p:sldId id="289" r:id="rId30"/>
    <p:sldId id="290" r:id="rId31"/>
    <p:sldId id="291" r:id="rId32"/>
    <p:sldId id="292" r:id="rId33"/>
    <p:sldId id="297" r:id="rId34"/>
  </p:sldIdLst>
  <p:sldSz cx="12192000" cy="6858000"/>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94" d="100"/>
          <a:sy n="94" d="100"/>
        </p:scale>
        <p:origin x="-390" y="174"/>
      </p:cViewPr>
      <p:guideLst>
        <p:guide orient="horz" pos="2160"/>
        <p:guide pos="3840"/>
      </p:guideLst>
    </p:cSldViewPr>
  </p:slideViewPr>
  <p:outlineViewPr>
    <p:cViewPr>
      <p:scale>
        <a:sx n="33" d="100"/>
        <a:sy n="33" d="100"/>
      </p:scale>
      <p:origin x="54" y="109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A0E2EDD8-9588-41BD-B301-2961C56668E0}" type="datetimeFigureOut">
              <a:rPr lang="pt-BR" smtClean="0"/>
              <a:pPr/>
              <a:t>29/05/2017</a:t>
            </a:fld>
            <a:endParaRPr lang="pt-BR"/>
          </a:p>
        </p:txBody>
      </p:sp>
      <p:sp>
        <p:nvSpPr>
          <p:cNvPr id="4" name="Espaço Reservado para Imagem de Slide 3"/>
          <p:cNvSpPr>
            <a:spLocks noGrp="1" noRot="1" noChangeAspect="1"/>
          </p:cNvSpPr>
          <p:nvPr>
            <p:ph type="sldImg" idx="2"/>
          </p:nvPr>
        </p:nvSpPr>
        <p:spPr>
          <a:xfrm>
            <a:off x="215900" y="801688"/>
            <a:ext cx="7127875" cy="40100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EF245828-8DB5-4784-8ECE-BC16CE85174C}" type="slidenum">
              <a:rPr lang="pt-BR" smtClean="0"/>
              <a:pPr/>
              <a:t>‹nº›</a:t>
            </a:fld>
            <a:endParaRPr lang="pt-BR"/>
          </a:p>
        </p:txBody>
      </p:sp>
    </p:spTree>
    <p:extLst>
      <p:ext uri="{BB962C8B-B14F-4D97-AF65-F5344CB8AC3E}">
        <p14:creationId xmlns:p14="http://schemas.microsoft.com/office/powerpoint/2010/main" val="248491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F245828-8DB5-4784-8ECE-BC16CE85174C}" type="slidenum">
              <a:rPr lang="pt-BR" smtClean="0"/>
              <a:pPr/>
              <a:t>25</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F245828-8DB5-4784-8ECE-BC16CE85174C}" type="slidenum">
              <a:rPr lang="pt-BR" smtClean="0"/>
              <a:pPr/>
              <a:t>31</a:t>
            </a:fld>
            <a:endParaRPr lang="pt-BR"/>
          </a:p>
        </p:txBody>
      </p:sp>
    </p:spTree>
    <p:extLst>
      <p:ext uri="{BB962C8B-B14F-4D97-AF65-F5344CB8AC3E}">
        <p14:creationId xmlns:p14="http://schemas.microsoft.com/office/powerpoint/2010/main" val="183269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67" name="PlaceHolder 2"/>
          <p:cNvSpPr>
            <a:spLocks noGrp="1"/>
          </p:cNvSpPr>
          <p:nvPr>
            <p:ph type="body"/>
          </p:nvPr>
        </p:nvSpPr>
        <p:spPr>
          <a:xfrm>
            <a:off x="838080" y="1825560"/>
            <a:ext cx="10515240" cy="2075040"/>
          </a:xfrm>
          <a:prstGeom prst="rect">
            <a:avLst/>
          </a:prstGeom>
        </p:spPr>
        <p:txBody>
          <a:bodyPr lIns="0" tIns="0" rIns="0" bIns="0"/>
          <a:lstStyle/>
          <a:p>
            <a:endParaRPr/>
          </a:p>
        </p:txBody>
      </p:sp>
      <p:sp>
        <p:nvSpPr>
          <p:cNvPr id="68" name="PlaceHolder 3"/>
          <p:cNvSpPr>
            <a:spLocks noGrp="1"/>
          </p:cNvSpPr>
          <p:nvPr>
            <p:ph type="body"/>
          </p:nvPr>
        </p:nvSpPr>
        <p:spPr>
          <a:xfrm>
            <a:off x="838080" y="4098240"/>
            <a:ext cx="10515240" cy="20750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70"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71"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72" name="PlaceHolder 4"/>
          <p:cNvSpPr>
            <a:spLocks noGrp="1"/>
          </p:cNvSpPr>
          <p:nvPr>
            <p:ph type="body"/>
          </p:nvPr>
        </p:nvSpPr>
        <p:spPr>
          <a:xfrm>
            <a:off x="6226200" y="4098240"/>
            <a:ext cx="5131080" cy="2075040"/>
          </a:xfrm>
          <a:prstGeom prst="rect">
            <a:avLst/>
          </a:prstGeom>
        </p:spPr>
        <p:txBody>
          <a:bodyPr lIns="0" tIns="0" rIns="0" bIns="0"/>
          <a:lstStyle/>
          <a:p>
            <a:endParaRPr/>
          </a:p>
        </p:txBody>
      </p:sp>
      <p:sp>
        <p:nvSpPr>
          <p:cNvPr id="73" name="PlaceHolder 5"/>
          <p:cNvSpPr>
            <a:spLocks noGrp="1"/>
          </p:cNvSpPr>
          <p:nvPr>
            <p:ph type="body"/>
          </p:nvPr>
        </p:nvSpPr>
        <p:spPr>
          <a:xfrm>
            <a:off x="838080" y="4098240"/>
            <a:ext cx="5131080" cy="20750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75" name="PlaceHolder 2"/>
          <p:cNvSpPr>
            <a:spLocks noGrp="1"/>
          </p:cNvSpPr>
          <p:nvPr>
            <p:ph type="body"/>
          </p:nvPr>
        </p:nvSpPr>
        <p:spPr>
          <a:xfrm>
            <a:off x="838080" y="1825560"/>
            <a:ext cx="10515240" cy="4350960"/>
          </a:xfrm>
          <a:prstGeom prst="rect">
            <a:avLst/>
          </a:prstGeom>
        </p:spPr>
        <p:txBody>
          <a:bodyPr lIns="0" tIns="0" rIns="0" bIns="0"/>
          <a:lstStyle/>
          <a:p>
            <a:endParaRPr/>
          </a:p>
        </p:txBody>
      </p:sp>
      <p:sp>
        <p:nvSpPr>
          <p:cNvPr id="76" name="PlaceHolder 3"/>
          <p:cNvSpPr>
            <a:spLocks noGrp="1"/>
          </p:cNvSpPr>
          <p:nvPr>
            <p:ph type="body"/>
          </p:nvPr>
        </p:nvSpPr>
        <p:spPr>
          <a:xfrm>
            <a:off x="838080" y="1825560"/>
            <a:ext cx="10515240" cy="4350960"/>
          </a:xfrm>
          <a:prstGeom prst="rect">
            <a:avLst/>
          </a:prstGeom>
        </p:spPr>
        <p:txBody>
          <a:bodyPr lIns="0" tIns="0" rIns="0" bIns="0"/>
          <a:lstStyle/>
          <a:p>
            <a:endParaRPr/>
          </a:p>
        </p:txBody>
      </p:sp>
      <p:pic>
        <p:nvPicPr>
          <p:cNvPr id="77" name="Imagem 76"/>
          <p:cNvPicPr/>
          <p:nvPr/>
        </p:nvPicPr>
        <p:blipFill>
          <a:blip r:embed="rId2"/>
          <a:stretch/>
        </p:blipFill>
        <p:spPr>
          <a:xfrm>
            <a:off x="3368880" y="1825560"/>
            <a:ext cx="5452920" cy="4350960"/>
          </a:xfrm>
          <a:prstGeom prst="rect">
            <a:avLst/>
          </a:prstGeom>
          <a:ln>
            <a:noFill/>
          </a:ln>
        </p:spPr>
      </p:pic>
      <p:pic>
        <p:nvPicPr>
          <p:cNvPr id="78" name="Imagem 77"/>
          <p:cNvPicPr/>
          <p:nvPr/>
        </p:nvPicPr>
        <p:blipFill>
          <a:blip r:embed="rId2"/>
          <a:stretch/>
        </p:blipFill>
        <p:spPr>
          <a:xfrm>
            <a:off x="3368880" y="1825560"/>
            <a:ext cx="5452920" cy="435096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46" name="PlaceHolder 2"/>
          <p:cNvSpPr>
            <a:spLocks noGrp="1"/>
          </p:cNvSpPr>
          <p:nvPr>
            <p:ph type="subTitle"/>
          </p:nvPr>
        </p:nvSpPr>
        <p:spPr>
          <a:xfrm>
            <a:off x="838080" y="1825560"/>
            <a:ext cx="10515240" cy="43509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48" name="PlaceHolder 2"/>
          <p:cNvSpPr>
            <a:spLocks noGrp="1"/>
          </p:cNvSpPr>
          <p:nvPr>
            <p:ph type="body"/>
          </p:nvPr>
        </p:nvSpPr>
        <p:spPr>
          <a:xfrm>
            <a:off x="838080" y="1825560"/>
            <a:ext cx="10515240" cy="43509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50" name="PlaceHolder 2"/>
          <p:cNvSpPr>
            <a:spLocks noGrp="1"/>
          </p:cNvSpPr>
          <p:nvPr>
            <p:ph type="body"/>
          </p:nvPr>
        </p:nvSpPr>
        <p:spPr>
          <a:xfrm>
            <a:off x="838080" y="1825560"/>
            <a:ext cx="5131080" cy="4350960"/>
          </a:xfrm>
          <a:prstGeom prst="rect">
            <a:avLst/>
          </a:prstGeom>
        </p:spPr>
        <p:txBody>
          <a:bodyPr lIns="0" tIns="0" rIns="0" bIns="0"/>
          <a:lstStyle/>
          <a:p>
            <a:endParaRPr/>
          </a:p>
        </p:txBody>
      </p:sp>
      <p:sp>
        <p:nvSpPr>
          <p:cNvPr id="51" name="PlaceHolder 3"/>
          <p:cNvSpPr>
            <a:spLocks noGrp="1"/>
          </p:cNvSpPr>
          <p:nvPr>
            <p:ph type="body"/>
          </p:nvPr>
        </p:nvSpPr>
        <p:spPr>
          <a:xfrm>
            <a:off x="6226200" y="1825560"/>
            <a:ext cx="5131080" cy="43509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838080" y="365040"/>
            <a:ext cx="10515240" cy="61441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55"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56" name="PlaceHolder 3"/>
          <p:cNvSpPr>
            <a:spLocks noGrp="1"/>
          </p:cNvSpPr>
          <p:nvPr>
            <p:ph type="body"/>
          </p:nvPr>
        </p:nvSpPr>
        <p:spPr>
          <a:xfrm>
            <a:off x="838080" y="4098240"/>
            <a:ext cx="5131080" cy="2075040"/>
          </a:xfrm>
          <a:prstGeom prst="rect">
            <a:avLst/>
          </a:prstGeom>
        </p:spPr>
        <p:txBody>
          <a:bodyPr lIns="0" tIns="0" rIns="0" bIns="0"/>
          <a:lstStyle/>
          <a:p>
            <a:endParaRPr/>
          </a:p>
        </p:txBody>
      </p:sp>
      <p:sp>
        <p:nvSpPr>
          <p:cNvPr id="57" name="PlaceHolder 4"/>
          <p:cNvSpPr>
            <a:spLocks noGrp="1"/>
          </p:cNvSpPr>
          <p:nvPr>
            <p:ph type="body"/>
          </p:nvPr>
        </p:nvSpPr>
        <p:spPr>
          <a:xfrm>
            <a:off x="6226200" y="1825560"/>
            <a:ext cx="5131080" cy="43509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59" name="PlaceHolder 2"/>
          <p:cNvSpPr>
            <a:spLocks noGrp="1"/>
          </p:cNvSpPr>
          <p:nvPr>
            <p:ph type="body"/>
          </p:nvPr>
        </p:nvSpPr>
        <p:spPr>
          <a:xfrm>
            <a:off x="838080" y="1825560"/>
            <a:ext cx="5131080" cy="4350960"/>
          </a:xfrm>
          <a:prstGeom prst="rect">
            <a:avLst/>
          </a:prstGeom>
        </p:spPr>
        <p:txBody>
          <a:bodyPr lIns="0" tIns="0" rIns="0" bIns="0"/>
          <a:lstStyle/>
          <a:p>
            <a:endParaRPr/>
          </a:p>
        </p:txBody>
      </p:sp>
      <p:sp>
        <p:nvSpPr>
          <p:cNvPr id="60"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61" name="PlaceHolder 4"/>
          <p:cNvSpPr>
            <a:spLocks noGrp="1"/>
          </p:cNvSpPr>
          <p:nvPr>
            <p:ph type="body"/>
          </p:nvPr>
        </p:nvSpPr>
        <p:spPr>
          <a:xfrm>
            <a:off x="6226200" y="4098240"/>
            <a:ext cx="5131080" cy="20750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63"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64"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65" name="PlaceHolder 4"/>
          <p:cNvSpPr>
            <a:spLocks noGrp="1"/>
          </p:cNvSpPr>
          <p:nvPr>
            <p:ph type="body"/>
          </p:nvPr>
        </p:nvSpPr>
        <p:spPr>
          <a:xfrm>
            <a:off x="838080" y="4098240"/>
            <a:ext cx="10515240" cy="20750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pt-BR" sz="4400" strike="noStrike">
                <a:solidFill>
                  <a:srgbClr val="000000"/>
                </a:solidFill>
                <a:latin typeface="Calibri Light"/>
              </a:rPr>
              <a:t>Clique para editar o título mestre</a:t>
            </a:r>
            <a:endParaRPr/>
          </a:p>
        </p:txBody>
      </p:sp>
      <p:sp>
        <p:nvSpPr>
          <p:cNvPr id="41" name="PlaceHolder 2"/>
          <p:cNvSpPr>
            <a:spLocks noGrp="1"/>
          </p:cNvSpPr>
          <p:nvPr>
            <p:ph type="body"/>
          </p:nvPr>
        </p:nvSpPr>
        <p:spPr>
          <a:xfrm>
            <a:off x="838080" y="1825560"/>
            <a:ext cx="10515240" cy="4350960"/>
          </a:xfrm>
          <a:prstGeom prst="rect">
            <a:avLst/>
          </a:prstGeom>
        </p:spPr>
        <p:txBody>
          <a:bodyPr/>
          <a:lstStyle/>
          <a:p>
            <a:pPr>
              <a:buSzPct val="45000"/>
              <a:buFont typeface="StarSymbol"/>
              <a:buChar char=""/>
            </a:pPr>
            <a:r>
              <a:rPr lang="pt-BR" sz="2800" strike="noStrike">
                <a:solidFill>
                  <a:srgbClr val="000000"/>
                </a:solidFill>
                <a:latin typeface="Calibri"/>
              </a:rPr>
              <a:t>Clique para editar o formato do texto da estrutura de tópicos</a:t>
            </a:r>
            <a:endParaRPr/>
          </a:p>
          <a:p>
            <a:pPr lvl="1">
              <a:buSzPct val="75000"/>
              <a:buFont typeface="StarSymbol"/>
              <a:buChar char=""/>
            </a:pPr>
            <a:r>
              <a:rPr lang="pt-BR" sz="2800" strike="noStrike">
                <a:solidFill>
                  <a:srgbClr val="000000"/>
                </a:solidFill>
                <a:latin typeface="Calibri"/>
              </a:rPr>
              <a:t>2.º nível da estrutura de tópicos</a:t>
            </a:r>
            <a:endParaRPr/>
          </a:p>
          <a:p>
            <a:pPr lvl="2">
              <a:buSzPct val="45000"/>
              <a:buFont typeface="StarSymbol"/>
              <a:buChar char=""/>
            </a:pPr>
            <a:r>
              <a:rPr lang="pt-BR" sz="2800" strike="noStrike">
                <a:solidFill>
                  <a:srgbClr val="000000"/>
                </a:solidFill>
                <a:latin typeface="Calibri"/>
              </a:rPr>
              <a:t>3.º nível da estrutura de tópicos</a:t>
            </a:r>
            <a:endParaRPr/>
          </a:p>
          <a:p>
            <a:pPr lvl="3">
              <a:buSzPct val="75000"/>
              <a:buFont typeface="StarSymbol"/>
              <a:buChar char=""/>
            </a:pPr>
            <a:r>
              <a:rPr lang="pt-BR" sz="2800" strike="noStrike">
                <a:solidFill>
                  <a:srgbClr val="000000"/>
                </a:solidFill>
                <a:latin typeface="Calibri"/>
              </a:rPr>
              <a:t>4.º nível da estrutura de tópicos</a:t>
            </a:r>
            <a:endParaRPr/>
          </a:p>
          <a:p>
            <a:pPr lvl="4">
              <a:buSzPct val="45000"/>
              <a:buFont typeface="StarSymbol"/>
              <a:buChar char=""/>
            </a:pPr>
            <a:r>
              <a:rPr lang="pt-BR" sz="2800" strike="noStrike">
                <a:solidFill>
                  <a:srgbClr val="000000"/>
                </a:solidFill>
                <a:latin typeface="Calibri"/>
              </a:rPr>
              <a:t>5.º nível da estrutura de tópicos</a:t>
            </a:r>
            <a:endParaRPr/>
          </a:p>
          <a:p>
            <a:pPr lvl="5">
              <a:buSzPct val="45000"/>
              <a:buFont typeface="StarSymbol"/>
              <a:buChar char=""/>
            </a:pPr>
            <a:r>
              <a:rPr lang="pt-BR" sz="2800" strike="noStrike">
                <a:solidFill>
                  <a:srgbClr val="000000"/>
                </a:solidFill>
                <a:latin typeface="Calibri"/>
              </a:rPr>
              <a:t>6.º nível da estrutura de tópicos</a:t>
            </a:r>
            <a:endParaRPr/>
          </a:p>
          <a:p>
            <a:pPr>
              <a:lnSpc>
                <a:spcPct val="100000"/>
              </a:lnSpc>
              <a:buFont typeface="Arial"/>
              <a:buChar char="•"/>
            </a:pPr>
            <a:r>
              <a:rPr lang="pt-BR" sz="2800" strike="noStrike">
                <a:solidFill>
                  <a:srgbClr val="000000"/>
                </a:solidFill>
                <a:latin typeface="Calibri"/>
              </a:rPr>
              <a:t>7.º nível da estrutura de tópicosClique para editar o texto mestre</a:t>
            </a:r>
            <a:endParaRPr/>
          </a:p>
          <a:p>
            <a:pPr lvl="1">
              <a:lnSpc>
                <a:spcPct val="100000"/>
              </a:lnSpc>
              <a:buFont typeface="Arial"/>
              <a:buChar char="•"/>
            </a:pPr>
            <a:r>
              <a:rPr lang="pt-BR" sz="2400" strike="noStrike">
                <a:solidFill>
                  <a:srgbClr val="000000"/>
                </a:solidFill>
                <a:latin typeface="Calibri"/>
              </a:rPr>
              <a:t>Segundo nível</a:t>
            </a:r>
            <a:endParaRPr/>
          </a:p>
          <a:p>
            <a:pPr lvl="2">
              <a:lnSpc>
                <a:spcPct val="100000"/>
              </a:lnSpc>
              <a:buFont typeface="Arial"/>
              <a:buChar char="•"/>
            </a:pPr>
            <a:r>
              <a:rPr lang="pt-BR" sz="2000" strike="noStrike">
                <a:solidFill>
                  <a:srgbClr val="000000"/>
                </a:solidFill>
                <a:latin typeface="Calibri"/>
              </a:rPr>
              <a:t>Terceiro nível</a:t>
            </a:r>
            <a:endParaRPr/>
          </a:p>
          <a:p>
            <a:pPr lvl="3">
              <a:lnSpc>
                <a:spcPct val="100000"/>
              </a:lnSpc>
              <a:buFont typeface="Arial"/>
              <a:buChar char="•"/>
            </a:pPr>
            <a:r>
              <a:rPr lang="pt-BR" strike="noStrike">
                <a:solidFill>
                  <a:srgbClr val="000000"/>
                </a:solidFill>
                <a:latin typeface="Calibri"/>
              </a:rPr>
              <a:t>Quarto nível</a:t>
            </a:r>
            <a:endParaRPr/>
          </a:p>
          <a:p>
            <a:pPr lvl="4">
              <a:lnSpc>
                <a:spcPct val="100000"/>
              </a:lnSpc>
              <a:buFont typeface="Arial"/>
              <a:buChar char="•"/>
            </a:pPr>
            <a:r>
              <a:rPr lang="pt-BR" strike="noStrike">
                <a:solidFill>
                  <a:srgbClr val="000000"/>
                </a:solidFill>
                <a:latin typeface="Calibri"/>
              </a:rPr>
              <a:t>Quinto nível</a:t>
            </a:r>
            <a:endParaRPr/>
          </a:p>
        </p:txBody>
      </p:sp>
      <p:sp>
        <p:nvSpPr>
          <p:cNvPr id="42" name="PlaceHolder 3"/>
          <p:cNvSpPr>
            <a:spLocks noGrp="1"/>
          </p:cNvSpPr>
          <p:nvPr>
            <p:ph type="dt"/>
          </p:nvPr>
        </p:nvSpPr>
        <p:spPr>
          <a:xfrm>
            <a:off x="838080" y="6356520"/>
            <a:ext cx="2742840" cy="364680"/>
          </a:xfrm>
          <a:prstGeom prst="rect">
            <a:avLst/>
          </a:prstGeom>
        </p:spPr>
        <p:txBody>
          <a:bodyPr anchor="ctr"/>
          <a:lstStyle/>
          <a:p>
            <a:pPr>
              <a:lnSpc>
                <a:spcPct val="100000"/>
              </a:lnSpc>
            </a:pPr>
            <a:r>
              <a:rPr lang="pt-BR" sz="1200" strike="noStrike">
                <a:solidFill>
                  <a:srgbClr val="8B8B8B"/>
                </a:solidFill>
                <a:latin typeface="Calibri"/>
              </a:rPr>
              <a:t>03/08/16</a:t>
            </a:r>
            <a:endParaRPr/>
          </a:p>
        </p:txBody>
      </p:sp>
      <p:sp>
        <p:nvSpPr>
          <p:cNvPr id="43" name="PlaceHolder 4"/>
          <p:cNvSpPr>
            <a:spLocks noGrp="1"/>
          </p:cNvSpPr>
          <p:nvPr>
            <p:ph type="ftr"/>
          </p:nvPr>
        </p:nvSpPr>
        <p:spPr>
          <a:xfrm>
            <a:off x="4038480" y="6356520"/>
            <a:ext cx="4114440" cy="364680"/>
          </a:xfrm>
          <a:prstGeom prst="rect">
            <a:avLst/>
          </a:prstGeom>
        </p:spPr>
        <p:txBody>
          <a:bodyPr anchor="ctr"/>
          <a:lstStyle/>
          <a:p>
            <a:endParaRPr/>
          </a:p>
        </p:txBody>
      </p:sp>
      <p:sp>
        <p:nvSpPr>
          <p:cNvPr id="44" name="PlaceHolder 5"/>
          <p:cNvSpPr>
            <a:spLocks noGrp="1"/>
          </p:cNvSpPr>
          <p:nvPr>
            <p:ph type="sldNum"/>
          </p:nvPr>
        </p:nvSpPr>
        <p:spPr>
          <a:xfrm>
            <a:off x="8610480" y="6356520"/>
            <a:ext cx="2742840" cy="364680"/>
          </a:xfrm>
          <a:prstGeom prst="rect">
            <a:avLst/>
          </a:prstGeom>
        </p:spPr>
        <p:txBody>
          <a:bodyPr anchor="ctr"/>
          <a:lstStyle/>
          <a:p>
            <a:pPr algn="r">
              <a:lnSpc>
                <a:spcPct val="100000"/>
              </a:lnSpc>
            </a:pPr>
            <a:fld id="{A3014F6C-2724-4679-AF47-6B7701B060DE}" type="slidenum">
              <a:rPr lang="pt-BR" sz="1200" strike="noStrike">
                <a:solidFill>
                  <a:srgbClr val="8B8B8B"/>
                </a:solidFill>
                <a:latin typeface="Calibri"/>
              </a:rPr>
              <a:pPr algn="r">
                <a:lnSpc>
                  <a:spcPct val="100000"/>
                </a:lnSpc>
              </a:pPr>
              <a:t>‹nº›</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p:nvPr>
        </p:nvSpPr>
        <p:spPr/>
        <p:txBody>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pic>
        <p:nvPicPr>
          <p:cNvPr id="5" name="Imagem 5"/>
          <p:cNvPicPr/>
          <p:nvPr/>
        </p:nvPicPr>
        <p:blipFill>
          <a:blip r:embed="rId2"/>
          <a:stretch/>
        </p:blipFill>
        <p:spPr>
          <a:xfrm>
            <a:off x="3881422" y="285728"/>
            <a:ext cx="4107240" cy="1599480"/>
          </a:xfrm>
          <a:prstGeom prst="rect">
            <a:avLst/>
          </a:prstGeom>
          <a:ln w="10080">
            <a:solidFill>
              <a:srgbClr val="FFFFFF"/>
            </a:solidFill>
            <a:round/>
          </a:ln>
        </p:spPr>
      </p:pic>
      <p:sp>
        <p:nvSpPr>
          <p:cNvPr id="3" name="Espaço Reservado para Texto 2"/>
          <p:cNvSpPr>
            <a:spLocks noGrp="1"/>
          </p:cNvSpPr>
          <p:nvPr>
            <p:ph type="body"/>
          </p:nvPr>
        </p:nvSpPr>
        <p:spPr/>
        <p:txBody>
          <a:bodyPr/>
          <a:lstStyle/>
          <a:p>
            <a:endParaRPr lang="pt-BR" dirty="0" smtClean="0"/>
          </a:p>
          <a:p>
            <a:endParaRPr lang="pt-BR" dirty="0" smtClean="0"/>
          </a:p>
          <a:p>
            <a:endParaRPr lang="pt-BR" dirty="0" smtClean="0"/>
          </a:p>
        </p:txBody>
      </p:sp>
      <p:sp>
        <p:nvSpPr>
          <p:cNvPr id="8" name="Espaço Reservado para Texto 7"/>
          <p:cNvSpPr>
            <a:spLocks noGrp="1"/>
          </p:cNvSpPr>
          <p:nvPr>
            <p:ph type="body"/>
          </p:nvPr>
        </p:nvSpPr>
        <p:spPr/>
        <p:txBody>
          <a:bodyPr/>
          <a:lstStyle/>
          <a:p>
            <a:endParaRPr lang="pt-BR" dirty="0" smtClean="0"/>
          </a:p>
          <a:p>
            <a:endParaRPr lang="pt-BR" dirty="0"/>
          </a:p>
          <a:p>
            <a:endParaRPr lang="pt-BR" dirty="0" smtClean="0"/>
          </a:p>
          <a:p>
            <a:endParaRPr lang="pt-BR" dirty="0"/>
          </a:p>
        </p:txBody>
      </p:sp>
      <p:sp>
        <p:nvSpPr>
          <p:cNvPr id="6" name="Retângulo 5"/>
          <p:cNvSpPr/>
          <p:nvPr/>
        </p:nvSpPr>
        <p:spPr>
          <a:xfrm>
            <a:off x="595274" y="2714620"/>
            <a:ext cx="11144328" cy="2123658"/>
          </a:xfrm>
          <a:prstGeom prst="rect">
            <a:avLst/>
          </a:prstGeom>
        </p:spPr>
        <p:txBody>
          <a:bodyPr wrap="square">
            <a:spAutoFit/>
          </a:bodyPr>
          <a:lstStyle/>
          <a:p>
            <a:pPr algn="ctr"/>
            <a:r>
              <a:rPr lang="pt-BR" sz="3200" b="1" dirty="0" smtClean="0">
                <a:solidFill>
                  <a:srgbClr val="FFFF00"/>
                </a:solidFill>
              </a:rPr>
              <a:t>Oficina para apresentação de tese e discussão sobre atuação conjunta nas Ações Possessórias de Caráter Coletivo</a:t>
            </a:r>
          </a:p>
          <a:p>
            <a:endParaRPr lang="pt-BR" dirty="0" smtClean="0"/>
          </a:p>
          <a:p>
            <a:endParaRPr lang="pt-BR" dirty="0" smtClean="0"/>
          </a:p>
        </p:txBody>
      </p:sp>
      <p:sp>
        <p:nvSpPr>
          <p:cNvPr id="7" name="Retângulo 6"/>
          <p:cNvSpPr/>
          <p:nvPr/>
        </p:nvSpPr>
        <p:spPr>
          <a:xfrm>
            <a:off x="3500866" y="3244334"/>
            <a:ext cx="261610" cy="369332"/>
          </a:xfrm>
          <a:prstGeom prst="rect">
            <a:avLst/>
          </a:prstGeom>
        </p:spPr>
        <p:txBody>
          <a:bodyPr wrap="none">
            <a:spAutoFit/>
          </a:bodyPr>
          <a:lstStyle/>
          <a:p>
            <a:pPr algn="ctr"/>
            <a:r>
              <a:rPr lang="pt-BR" b="1" dirty="0" smtClean="0">
                <a:solidFill>
                  <a:srgbClr val="FFFF00"/>
                </a:solidFill>
              </a:rPr>
              <a:t>)</a:t>
            </a:r>
          </a:p>
        </p:txBody>
      </p:sp>
      <p:sp>
        <p:nvSpPr>
          <p:cNvPr id="9" name="Retângulo 8"/>
          <p:cNvSpPr/>
          <p:nvPr/>
        </p:nvSpPr>
        <p:spPr>
          <a:xfrm>
            <a:off x="2381224" y="4826675"/>
            <a:ext cx="7358114" cy="2123658"/>
          </a:xfrm>
          <a:prstGeom prst="rect">
            <a:avLst/>
          </a:prstGeom>
        </p:spPr>
        <p:txBody>
          <a:bodyPr wrap="square">
            <a:spAutoFit/>
          </a:bodyPr>
          <a:lstStyle/>
          <a:p>
            <a:pPr algn="ctr"/>
            <a:r>
              <a:rPr lang="pt-BR" sz="2000" b="1" dirty="0" smtClean="0">
                <a:solidFill>
                  <a:srgbClr val="FFFF00"/>
                </a:solidFill>
              </a:rPr>
              <a:t>Núcleo de Defesa Agrária e Moradia </a:t>
            </a:r>
            <a:r>
              <a:rPr lang="pt-BR" sz="2000" b="1" smtClean="0">
                <a:solidFill>
                  <a:srgbClr val="FFFF00"/>
                </a:solidFill>
              </a:rPr>
              <a:t>(NUDAM)</a:t>
            </a:r>
            <a:endParaRPr lang="pt-BR" sz="2000" b="1" dirty="0" smtClean="0">
              <a:solidFill>
                <a:srgbClr val="FFFF00"/>
              </a:solidFill>
            </a:endParaRPr>
          </a:p>
          <a:p>
            <a:pPr algn="ctr"/>
            <a:endParaRPr lang="pt-BR" sz="2000" b="1" dirty="0" smtClean="0">
              <a:solidFill>
                <a:srgbClr val="FFFF00"/>
              </a:solidFill>
            </a:endParaRPr>
          </a:p>
          <a:p>
            <a:pPr algn="ctr"/>
            <a:endParaRPr lang="pt-BR" sz="2000" b="1" dirty="0" smtClean="0">
              <a:solidFill>
                <a:srgbClr val="FFFF00"/>
              </a:solidFill>
            </a:endParaRPr>
          </a:p>
          <a:p>
            <a:endParaRPr lang="pt-BR" b="1" dirty="0" smtClean="0">
              <a:solidFill>
                <a:srgbClr val="FFFF00"/>
              </a:solidFill>
            </a:endParaRPr>
          </a:p>
          <a:p>
            <a:endParaRPr lang="pt-BR" b="1" dirty="0" smtClean="0">
              <a:solidFill>
                <a:srgbClr val="FFFF00"/>
              </a:solidFill>
            </a:endParaRPr>
          </a:p>
          <a:p>
            <a:endParaRPr lang="pt-BR" b="1" dirty="0" smtClean="0">
              <a:solidFill>
                <a:srgbClr val="FFFF00"/>
              </a:solidFill>
            </a:endParaRPr>
          </a:p>
          <a:p>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p:nvPr>
        </p:nvSpPr>
        <p:spPr/>
        <p:txBody>
          <a:bodyPr/>
          <a:lstStyle/>
          <a:p>
            <a:pPr algn="just">
              <a:spcAft>
                <a:spcPts val="1200"/>
              </a:spcAft>
              <a:buFont typeface="Arial" pitchFamily="34" charset="0"/>
              <a:buChar char="•"/>
            </a:pPr>
            <a:r>
              <a:rPr lang="pt-BR" sz="2400" dirty="0">
                <a:solidFill>
                  <a:srgbClr val="FFFF00"/>
                </a:solidFill>
              </a:rPr>
              <a:t> </a:t>
            </a:r>
            <a:r>
              <a:rPr lang="pt-BR" sz="2400" dirty="0" smtClean="0">
                <a:solidFill>
                  <a:srgbClr val="FFFF00"/>
                </a:solidFill>
              </a:rPr>
              <a:t>Viabilização de meios necessários para a desocupação, de área provisória para </a:t>
            </a:r>
            <a:r>
              <a:rPr lang="pt-BR" sz="2400" dirty="0" err="1" smtClean="0">
                <a:solidFill>
                  <a:srgbClr val="FFFF00"/>
                </a:solidFill>
              </a:rPr>
              <a:t>abrigamento</a:t>
            </a:r>
            <a:r>
              <a:rPr lang="pt-BR" sz="2400" dirty="0" smtClean="0">
                <a:solidFill>
                  <a:srgbClr val="FFFF00"/>
                </a:solidFill>
              </a:rPr>
              <a:t> dos desalojados e para a guarda dos seus bens;</a:t>
            </a:r>
          </a:p>
          <a:p>
            <a:pPr algn="just">
              <a:spcAft>
                <a:spcPts val="1200"/>
              </a:spcAft>
              <a:buFont typeface="Arial" pitchFamily="34" charset="0"/>
              <a:buChar char="•"/>
            </a:pPr>
            <a:r>
              <a:rPr lang="pt-BR" sz="2400" dirty="0" smtClean="0">
                <a:solidFill>
                  <a:srgbClr val="FFFF00"/>
                </a:solidFill>
              </a:rPr>
              <a:t> Permissão para documentação da operação por filmagens;</a:t>
            </a:r>
          </a:p>
          <a:p>
            <a:pPr algn="just">
              <a:spcAft>
                <a:spcPts val="1200"/>
              </a:spcAft>
              <a:buFont typeface="Arial" pitchFamily="34" charset="0"/>
              <a:buChar char="•"/>
            </a:pPr>
            <a:r>
              <a:rPr lang="pt-BR" sz="2400" dirty="0" smtClean="0">
                <a:solidFill>
                  <a:srgbClr val="FFFF00"/>
                </a:solidFill>
              </a:rPr>
              <a:t> Cumprimento da medida entre o período das 6 às 18 </a:t>
            </a:r>
            <a:r>
              <a:rPr lang="pt-BR" sz="2400" dirty="0" err="1" smtClean="0">
                <a:solidFill>
                  <a:srgbClr val="FFFF00"/>
                </a:solidFill>
              </a:rPr>
              <a:t>hs</a:t>
            </a:r>
            <a:r>
              <a:rPr lang="pt-BR" sz="2400" dirty="0" smtClean="0">
                <a:solidFill>
                  <a:srgbClr val="FFFF00"/>
                </a:solidFill>
              </a:rPr>
              <a:t>;</a:t>
            </a:r>
          </a:p>
          <a:p>
            <a:pPr algn="just">
              <a:spcAft>
                <a:spcPts val="1200"/>
              </a:spcAft>
              <a:buFont typeface="Arial" pitchFamily="34" charset="0"/>
              <a:buChar char="•"/>
            </a:pPr>
            <a:r>
              <a:rPr lang="pt-BR" sz="2400" dirty="0" smtClean="0">
                <a:solidFill>
                  <a:srgbClr val="FFFF00"/>
                </a:solidFill>
              </a:rPr>
              <a:t> Comunicação com antecedência mínima de 48hs;</a:t>
            </a:r>
          </a:p>
          <a:p>
            <a:pPr algn="just">
              <a:spcAft>
                <a:spcPts val="1200"/>
              </a:spcAft>
              <a:buFont typeface="Arial" pitchFamily="34" charset="0"/>
              <a:buChar char="•"/>
            </a:pPr>
            <a:r>
              <a:rPr lang="pt-BR" sz="2400" dirty="0" smtClean="0">
                <a:solidFill>
                  <a:srgbClr val="FFFF00"/>
                </a:solidFill>
              </a:rPr>
              <a:t> Vedação do desfazimento de benfeitorias, no momento do cumprimento de ordem judicial;</a:t>
            </a:r>
          </a:p>
          <a:p>
            <a:pPr algn="just">
              <a:spcAft>
                <a:spcPts val="1200"/>
              </a:spcAft>
              <a:buFont typeface="Arial" pitchFamily="34" charset="0"/>
              <a:buChar char="•"/>
            </a:pPr>
            <a:r>
              <a:rPr lang="pt-BR" sz="2400" dirty="0" smtClean="0">
                <a:solidFill>
                  <a:srgbClr val="FFFF00"/>
                </a:solidFill>
              </a:rPr>
              <a:t> Policiais devidamente identificados;</a:t>
            </a:r>
          </a:p>
          <a:p>
            <a:pPr algn="just">
              <a:spcAft>
                <a:spcPts val="1200"/>
              </a:spcAft>
              <a:buFont typeface="Arial" pitchFamily="34" charset="0"/>
              <a:buChar char="•"/>
            </a:pPr>
            <a:r>
              <a:rPr lang="pt-BR" sz="2400" dirty="0" smtClean="0">
                <a:solidFill>
                  <a:srgbClr val="FFFF00"/>
                </a:solidFill>
              </a:rPr>
              <a:t> Cumprimento da medida de forma não-violenta;</a:t>
            </a:r>
          </a:p>
          <a:p>
            <a:pPr algn="just">
              <a:spcAft>
                <a:spcPts val="1200"/>
              </a:spcAft>
              <a:buFont typeface="Arial" pitchFamily="34" charset="0"/>
              <a:buChar char="•"/>
            </a:pPr>
            <a:r>
              <a:rPr lang="pt-BR" sz="2400" dirty="0" smtClean="0">
                <a:solidFill>
                  <a:srgbClr val="FFFF00"/>
                </a:solidFill>
              </a:rPr>
              <a:t> Presença da assistência social, serviços médicos e transporte no momento do cumprimento;</a:t>
            </a:r>
          </a:p>
          <a:p>
            <a:pPr algn="just">
              <a:spcAft>
                <a:spcPts val="1200"/>
              </a:spcAft>
              <a:buFont typeface="Arial" pitchFamily="34" charset="0"/>
              <a:buChar char="•"/>
            </a:pPr>
            <a:r>
              <a:rPr lang="pt-BR" sz="2400" dirty="0" smtClean="0">
                <a:solidFill>
                  <a:srgbClr val="FFFF00"/>
                </a:solidFill>
              </a:rPr>
              <a:t> Elaboração de relatório circunstanciado sobre a operação.</a:t>
            </a:r>
          </a:p>
          <a:p>
            <a:endParaRPr lang="pt-B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200" b="1" dirty="0" smtClean="0">
                <a:solidFill>
                  <a:srgbClr val="FFFF00"/>
                </a:solidFill>
              </a:rPr>
              <a:t>Diretrizes internacionais para a remoção forçada</a:t>
            </a:r>
            <a:endParaRPr lang="pt-BR" sz="3200" b="1" dirty="0">
              <a:solidFill>
                <a:srgbClr val="FFFF00"/>
              </a:solidFill>
            </a:endParaRPr>
          </a:p>
        </p:txBody>
      </p:sp>
      <p:sp>
        <p:nvSpPr>
          <p:cNvPr id="3" name="Subtítulo 2"/>
          <p:cNvSpPr>
            <a:spLocks noGrp="1"/>
          </p:cNvSpPr>
          <p:nvPr>
            <p:ph type="subTitle"/>
          </p:nvPr>
        </p:nvSpPr>
        <p:spPr>
          <a:xfrm>
            <a:off x="838080" y="1428736"/>
            <a:ext cx="10515240" cy="5000660"/>
          </a:xfrm>
        </p:spPr>
        <p:txBody>
          <a:bodyPr/>
          <a:lstStyle/>
          <a:p>
            <a:pPr algn="just">
              <a:spcAft>
                <a:spcPts val="1200"/>
              </a:spcAft>
            </a:pPr>
            <a:endParaRPr lang="pt-BR" sz="1800" dirty="0" smtClean="0">
              <a:solidFill>
                <a:srgbClr val="FFFF00"/>
              </a:solidFill>
            </a:endParaRPr>
          </a:p>
          <a:p>
            <a:pPr algn="just">
              <a:spcAft>
                <a:spcPts val="1200"/>
              </a:spcAft>
            </a:pPr>
            <a:r>
              <a:rPr lang="pt-BR" sz="1800" dirty="0" smtClean="0">
                <a:solidFill>
                  <a:srgbClr val="FFFF00"/>
                </a:solidFill>
              </a:rPr>
              <a:t>Comentário n. 07, do Comitê das Nações Unidas sobre Direitos Econômicos, Sociais e Culturais: </a:t>
            </a:r>
            <a:r>
              <a:rPr lang="pt-BR" sz="1800" b="1" dirty="0" smtClean="0">
                <a:solidFill>
                  <a:srgbClr val="FFFF00"/>
                </a:solidFill>
              </a:rPr>
              <a:t>o procedimento utilizado em litígios relativos à moradia não pode deixar os desalijados na condição de sem-teto, ou em situação de vulnerabilidade com relação aos direitos humanos, devendo os Estados signatários providenciar todas as medidas necessárias para ofertar uma moradia alternativa, o </a:t>
            </a:r>
            <a:r>
              <a:rPr lang="pt-BR" sz="1800" b="1" dirty="0" err="1" smtClean="0">
                <a:solidFill>
                  <a:srgbClr val="FFFF00"/>
                </a:solidFill>
              </a:rPr>
              <a:t>reassentamento</a:t>
            </a:r>
            <a:r>
              <a:rPr lang="pt-BR" sz="1800" b="1" dirty="0" smtClean="0">
                <a:solidFill>
                  <a:srgbClr val="FFFF00"/>
                </a:solidFill>
              </a:rPr>
              <a:t> ou o acesso à terra produtiva" </a:t>
            </a:r>
            <a:r>
              <a:rPr lang="pt-BR" sz="1800" dirty="0" smtClean="0">
                <a:solidFill>
                  <a:srgbClr val="FFFF00"/>
                </a:solidFill>
              </a:rPr>
              <a:t>(livre tradução do item 16).</a:t>
            </a:r>
          </a:p>
          <a:p>
            <a:pPr algn="just">
              <a:spcAft>
                <a:spcPts val="1200"/>
              </a:spcAft>
            </a:pPr>
            <a:r>
              <a:rPr lang="pt-BR" sz="1800" dirty="0" smtClean="0">
                <a:solidFill>
                  <a:srgbClr val="FFFF00"/>
                </a:solidFill>
              </a:rPr>
              <a:t>Guia da Relatoria Especial da ONU com princípios básicos e diretrizes a serem seguidos em caso de remoção forçada:</a:t>
            </a:r>
          </a:p>
          <a:p>
            <a:pPr algn="just">
              <a:spcAft>
                <a:spcPts val="1200"/>
              </a:spcAft>
            </a:pPr>
            <a:r>
              <a:rPr lang="pt-BR" sz="1800" b="1" dirty="0" smtClean="0">
                <a:solidFill>
                  <a:srgbClr val="FFFF00"/>
                </a:solidFill>
              </a:rPr>
              <a:t>Anteriormente</a:t>
            </a:r>
            <a:r>
              <a:rPr lang="pt-BR" sz="1800" dirty="0" smtClean="0">
                <a:solidFill>
                  <a:srgbClr val="FFFF00"/>
                </a:solidFill>
              </a:rPr>
              <a:t> à remoção forçada: debate amplo de planos alternativos ao cumprimento da remoção forçada (item 37, “a”), comprovação de que a remoção é inevitável que respeitará as normas de direitos humanos. (item 40).</a:t>
            </a:r>
          </a:p>
          <a:p>
            <a:pPr algn="just">
              <a:spcAft>
                <a:spcPts val="1200"/>
              </a:spcAft>
            </a:pPr>
            <a:r>
              <a:rPr lang="pt-BR" sz="1800" b="1" dirty="0" smtClean="0">
                <a:solidFill>
                  <a:srgbClr val="FFFF00"/>
                </a:solidFill>
              </a:rPr>
              <a:t>Durante</a:t>
            </a:r>
            <a:r>
              <a:rPr lang="pt-BR" sz="1800" dirty="0" smtClean="0">
                <a:solidFill>
                  <a:srgbClr val="FFFF00"/>
                </a:solidFill>
              </a:rPr>
              <a:t> a remoção forçada: acompanhamento de órgãos de assistência jurídica, social e direitos humanos; identificação das pessoas que executarão a ordem (item 45); garantia de acesso a observadores imparciais (item 46); coibição dos atos de violência; respeito aos direitos humanos dos desalojados (item 47).</a:t>
            </a:r>
          </a:p>
          <a:p>
            <a:pPr algn="just">
              <a:spcAft>
                <a:spcPts val="1200"/>
              </a:spcAft>
            </a:pPr>
            <a:r>
              <a:rPr lang="pt-BR" sz="1800" b="1" dirty="0" smtClean="0">
                <a:solidFill>
                  <a:srgbClr val="FFFF00"/>
                </a:solidFill>
              </a:rPr>
              <a:t>Depois</a:t>
            </a:r>
            <a:r>
              <a:rPr lang="pt-BR" sz="1800" dirty="0" smtClean="0">
                <a:solidFill>
                  <a:srgbClr val="FFFF00"/>
                </a:solidFill>
              </a:rPr>
              <a:t> da remoção forçada: </a:t>
            </a:r>
            <a:r>
              <a:rPr lang="pt-BR" sz="1800" b="1" dirty="0" smtClean="0">
                <a:solidFill>
                  <a:srgbClr val="FFFF00"/>
                </a:solidFill>
              </a:rPr>
              <a:t> indenização justa, o </a:t>
            </a:r>
            <a:r>
              <a:rPr lang="pt-BR" sz="1800" b="1" dirty="0" err="1" smtClean="0">
                <a:solidFill>
                  <a:srgbClr val="FFFF00"/>
                </a:solidFill>
              </a:rPr>
              <a:t>reassentamento</a:t>
            </a:r>
            <a:r>
              <a:rPr lang="pt-BR" sz="1800" b="1" dirty="0" smtClean="0">
                <a:solidFill>
                  <a:srgbClr val="FFFF00"/>
                </a:solidFill>
              </a:rPr>
              <a:t> em outro local adequado ou a recondução à antiga moradia.</a:t>
            </a:r>
            <a:r>
              <a:rPr lang="pt-BR" sz="1800" dirty="0" smtClean="0">
                <a:solidFill>
                  <a:srgbClr val="FFFF00"/>
                </a:solidFill>
              </a:rPr>
              <a:t>  </a:t>
            </a:r>
          </a:p>
          <a:p>
            <a:pPr>
              <a:spcAft>
                <a:spcPts val="1200"/>
              </a:spcAft>
            </a:pPr>
            <a:endParaRPr lang="pt-BR"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340" y="2143116"/>
            <a:ext cx="10515240" cy="2110978"/>
          </a:xfrm>
        </p:spPr>
        <p:txBody>
          <a:bodyPr/>
          <a:lstStyle/>
          <a:p>
            <a:pPr algn="ctr"/>
            <a:r>
              <a:rPr lang="pt-BR" sz="6000" b="1" dirty="0" smtClean="0">
                <a:solidFill>
                  <a:srgbClr val="FFFF00"/>
                </a:solidFill>
              </a:rPr>
              <a:t>Das ações possessórias no Novo CPC</a:t>
            </a:r>
            <a:endParaRPr lang="pt-BR" sz="6000" b="1"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Art. 554, do CPC de 2015</a:t>
            </a:r>
            <a:endParaRPr lang="pt-BR" sz="3600" b="1" dirty="0">
              <a:solidFill>
                <a:srgbClr val="FFFF00"/>
              </a:solidFill>
            </a:endParaRPr>
          </a:p>
        </p:txBody>
      </p:sp>
      <p:sp>
        <p:nvSpPr>
          <p:cNvPr id="3" name="Subtítulo 2"/>
          <p:cNvSpPr>
            <a:spLocks noGrp="1"/>
          </p:cNvSpPr>
          <p:nvPr>
            <p:ph type="subTitle"/>
          </p:nvPr>
        </p:nvSpPr>
        <p:spPr>
          <a:xfrm>
            <a:off x="838080" y="1571612"/>
            <a:ext cx="10515240" cy="4857784"/>
          </a:xfrm>
        </p:spPr>
        <p:txBody>
          <a:bodyPr/>
          <a:lstStyle/>
          <a:p>
            <a:pPr algn="just">
              <a:spcAft>
                <a:spcPts val="1200"/>
              </a:spcAft>
            </a:pPr>
            <a:endParaRPr lang="pt-BR" sz="2000" dirty="0" smtClean="0">
              <a:solidFill>
                <a:srgbClr val="FFFF00"/>
              </a:solidFill>
            </a:endParaRPr>
          </a:p>
          <a:p>
            <a:pPr algn="just">
              <a:spcAft>
                <a:spcPts val="1200"/>
              </a:spcAft>
            </a:pPr>
            <a:r>
              <a:rPr lang="pt-BR" sz="2000" dirty="0" smtClean="0">
                <a:solidFill>
                  <a:srgbClr val="FFFF00"/>
                </a:solidFill>
              </a:rPr>
              <a:t>Art. 554.  A propositura de uma ação possessória em vez de outra não obstará a que o juiz conheça do pedido e outorgue a proteção legal correspondente àquela cujos pressupostos estejam provados.</a:t>
            </a:r>
          </a:p>
          <a:p>
            <a:pPr algn="just">
              <a:spcAft>
                <a:spcPts val="1200"/>
              </a:spcAft>
            </a:pPr>
            <a:r>
              <a:rPr lang="pt-BR" sz="2000" dirty="0" smtClean="0">
                <a:solidFill>
                  <a:srgbClr val="FFFF00"/>
                </a:solidFill>
              </a:rPr>
              <a:t>§ 1</a:t>
            </a:r>
            <a:r>
              <a:rPr lang="pt-BR" sz="2000" u="sng" baseline="30000" dirty="0" smtClean="0">
                <a:solidFill>
                  <a:srgbClr val="FFFF00"/>
                </a:solidFill>
              </a:rPr>
              <a:t>o</a:t>
            </a:r>
            <a:r>
              <a:rPr lang="pt-BR" sz="2000" dirty="0" smtClean="0">
                <a:solidFill>
                  <a:srgbClr val="FFFF00"/>
                </a:solidFill>
              </a:rPr>
              <a:t> No caso de ação possessória em que figure no </a:t>
            </a:r>
            <a:r>
              <a:rPr lang="pt-BR" sz="2000" dirty="0" err="1" smtClean="0">
                <a:solidFill>
                  <a:srgbClr val="FFFF00"/>
                </a:solidFill>
              </a:rPr>
              <a:t>polo</a:t>
            </a:r>
            <a:r>
              <a:rPr lang="pt-BR" sz="2000" dirty="0" smtClean="0">
                <a:solidFill>
                  <a:srgbClr val="FFFF00"/>
                </a:solidFill>
              </a:rPr>
              <a:t> passivo grande número de pessoas, serão feitas a citação pessoal dos ocupantes que forem encontrados no local e a </a:t>
            </a:r>
            <a:r>
              <a:rPr lang="pt-BR" sz="2000" b="1" u="sng" dirty="0" smtClean="0">
                <a:solidFill>
                  <a:srgbClr val="FFFF00"/>
                </a:solidFill>
              </a:rPr>
              <a:t>citação por edital dos demais</a:t>
            </a:r>
            <a:r>
              <a:rPr lang="pt-BR" sz="2000" dirty="0" smtClean="0">
                <a:solidFill>
                  <a:srgbClr val="FFFF00"/>
                </a:solidFill>
              </a:rPr>
              <a:t>, determinando-se, ainda, a intimação do Ministério Público e, </a:t>
            </a:r>
            <a:r>
              <a:rPr lang="pt-BR" sz="2000" b="1" u="sng" dirty="0" smtClean="0">
                <a:solidFill>
                  <a:srgbClr val="FFFF00"/>
                </a:solidFill>
              </a:rPr>
              <a:t>se envolver pessoas em situação de </a:t>
            </a:r>
            <a:r>
              <a:rPr lang="pt-BR" sz="2000" b="1" u="sng" dirty="0" err="1" smtClean="0">
                <a:solidFill>
                  <a:srgbClr val="FFFF00"/>
                </a:solidFill>
              </a:rPr>
              <a:t>hipossuficiência</a:t>
            </a:r>
            <a:r>
              <a:rPr lang="pt-BR" sz="2000" b="1" u="sng" dirty="0" smtClean="0">
                <a:solidFill>
                  <a:srgbClr val="FFFF00"/>
                </a:solidFill>
              </a:rPr>
              <a:t> econômica, da Defensoria Pública.</a:t>
            </a:r>
          </a:p>
          <a:p>
            <a:pPr algn="just">
              <a:spcAft>
                <a:spcPts val="1200"/>
              </a:spcAft>
            </a:pPr>
            <a:r>
              <a:rPr lang="pt-BR" sz="2000" dirty="0" smtClean="0">
                <a:solidFill>
                  <a:srgbClr val="FFFF00"/>
                </a:solidFill>
              </a:rPr>
              <a:t>§ 2</a:t>
            </a:r>
            <a:r>
              <a:rPr lang="pt-BR" sz="2000" u="sng" baseline="30000" dirty="0" smtClean="0">
                <a:solidFill>
                  <a:srgbClr val="FFFF00"/>
                </a:solidFill>
              </a:rPr>
              <a:t>o</a:t>
            </a:r>
            <a:r>
              <a:rPr lang="pt-BR" sz="2000" dirty="0" smtClean="0">
                <a:solidFill>
                  <a:srgbClr val="FFFF00"/>
                </a:solidFill>
              </a:rPr>
              <a:t> Para fim da citação pessoal prevista no § 1</a:t>
            </a:r>
            <a:r>
              <a:rPr lang="pt-BR" sz="2000" u="sng" baseline="30000" dirty="0" smtClean="0">
                <a:solidFill>
                  <a:srgbClr val="FFFF00"/>
                </a:solidFill>
              </a:rPr>
              <a:t>o</a:t>
            </a:r>
            <a:r>
              <a:rPr lang="pt-BR" sz="2000" dirty="0" smtClean="0">
                <a:solidFill>
                  <a:srgbClr val="FFFF00"/>
                </a:solidFill>
              </a:rPr>
              <a:t>, o oficial de justiça procurará os ocupantes no local por uma vez, </a:t>
            </a:r>
            <a:r>
              <a:rPr lang="pt-BR" sz="2000" b="1" u="sng" dirty="0" smtClean="0">
                <a:solidFill>
                  <a:srgbClr val="FFFF00"/>
                </a:solidFill>
              </a:rPr>
              <a:t>citando-se por edital os que não forem encontrados.</a:t>
            </a:r>
          </a:p>
          <a:p>
            <a:pPr algn="just">
              <a:spcAft>
                <a:spcPts val="1200"/>
              </a:spcAft>
            </a:pPr>
            <a:r>
              <a:rPr lang="pt-BR" sz="2000" dirty="0" smtClean="0">
                <a:solidFill>
                  <a:srgbClr val="FFFF00"/>
                </a:solidFill>
              </a:rPr>
              <a:t>§ 3</a:t>
            </a:r>
            <a:r>
              <a:rPr lang="pt-BR" sz="2000" u="sng" baseline="30000" dirty="0" smtClean="0">
                <a:solidFill>
                  <a:srgbClr val="FFFF00"/>
                </a:solidFill>
              </a:rPr>
              <a:t>o</a:t>
            </a:r>
            <a:r>
              <a:rPr lang="pt-BR" sz="2000" dirty="0" smtClean="0">
                <a:solidFill>
                  <a:srgbClr val="FFFF00"/>
                </a:solidFill>
              </a:rPr>
              <a:t> O juiz deverá determinar que se dê ampla publicidade da existência da ação prevista no § 1</a:t>
            </a:r>
            <a:r>
              <a:rPr lang="pt-BR" sz="2000" u="sng" baseline="30000" dirty="0" smtClean="0">
                <a:solidFill>
                  <a:srgbClr val="FFFF00"/>
                </a:solidFill>
              </a:rPr>
              <a:t>o</a:t>
            </a:r>
            <a:r>
              <a:rPr lang="pt-BR" sz="2000" dirty="0" smtClean="0">
                <a:solidFill>
                  <a:srgbClr val="FFFF00"/>
                </a:solidFill>
              </a:rPr>
              <a:t> e dos respectivos prazos processuais, podendo, para tanto, valer-se de anúncios em jornal ou rádio locais, da publicação de cartazes na região do conflito e de outros meios.</a:t>
            </a:r>
          </a:p>
          <a:p>
            <a:endParaRPr lang="pt-BR" sz="2200" dirty="0" smtClean="0"/>
          </a:p>
          <a:p>
            <a:endParaRPr lang="pt-BR" sz="22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b="1" dirty="0" smtClean="0">
                <a:solidFill>
                  <a:srgbClr val="FFFF00"/>
                </a:solidFill>
              </a:rPr>
              <a:t>Natureza jurídica da atuação da Defensoria Pública</a:t>
            </a:r>
            <a:endParaRPr lang="pt-BR" sz="3200" b="1" dirty="0">
              <a:solidFill>
                <a:srgbClr val="FFFF00"/>
              </a:solidFill>
            </a:endParaRPr>
          </a:p>
        </p:txBody>
      </p:sp>
      <p:sp>
        <p:nvSpPr>
          <p:cNvPr id="3" name="Subtítulo 2"/>
          <p:cNvSpPr>
            <a:spLocks noGrp="1"/>
          </p:cNvSpPr>
          <p:nvPr>
            <p:ph type="subTitle"/>
          </p:nvPr>
        </p:nvSpPr>
        <p:spPr>
          <a:xfrm>
            <a:off x="838080" y="1571612"/>
            <a:ext cx="10515240" cy="4929222"/>
          </a:xfrm>
        </p:spPr>
        <p:txBody>
          <a:bodyPr/>
          <a:lstStyle/>
          <a:p>
            <a:pPr marL="0" indent="0" algn="just">
              <a:spcBef>
                <a:spcPts val="0"/>
              </a:spcBef>
              <a:spcAft>
                <a:spcPts val="1200"/>
              </a:spcAft>
            </a:pPr>
            <a:endParaRPr lang="pt-BR" sz="2400" dirty="0" smtClean="0">
              <a:solidFill>
                <a:srgbClr val="FFFF00"/>
              </a:solidFill>
            </a:endParaRPr>
          </a:p>
          <a:p>
            <a:pPr marL="0" indent="0" algn="just">
              <a:spcBef>
                <a:spcPts val="0"/>
              </a:spcBef>
              <a:spcAft>
                <a:spcPts val="1200"/>
              </a:spcAft>
              <a:buFont typeface="Arial" pitchFamily="34" charset="0"/>
              <a:buChar char="•"/>
            </a:pPr>
            <a:r>
              <a:rPr lang="pt-BR" sz="2400" b="1" dirty="0" smtClean="0">
                <a:solidFill>
                  <a:srgbClr val="FFFF00"/>
                </a:solidFill>
              </a:rPr>
              <a:t>Posição da atuação como substituto processual. </a:t>
            </a:r>
            <a:r>
              <a:rPr lang="pt-BR" sz="2400" b="1" dirty="0" err="1" smtClean="0">
                <a:solidFill>
                  <a:srgbClr val="FFFF00"/>
                </a:solidFill>
              </a:rPr>
              <a:t>Franklyn</a:t>
            </a:r>
            <a:r>
              <a:rPr lang="pt-BR" sz="2400" b="1" dirty="0" smtClean="0">
                <a:solidFill>
                  <a:srgbClr val="FFFF00"/>
                </a:solidFill>
              </a:rPr>
              <a:t> Roger e Diogo Alves (DPRJ):</a:t>
            </a:r>
          </a:p>
          <a:p>
            <a:pPr marL="0" indent="0" algn="just">
              <a:spcBef>
                <a:spcPts val="0"/>
              </a:spcBef>
              <a:spcAft>
                <a:spcPts val="1200"/>
              </a:spcAft>
            </a:pPr>
            <a:r>
              <a:rPr lang="pt-BR" sz="2400" dirty="0" smtClean="0">
                <a:solidFill>
                  <a:srgbClr val="FFFF00"/>
                </a:solidFill>
              </a:rPr>
              <a:t>Atuação como verdadeira hipótese de legitimação extraordinária, cabendo à Defensoria Pública atuar em nome próprio no interesse de direito alheio.</a:t>
            </a:r>
          </a:p>
          <a:p>
            <a:pPr marL="0" indent="0" algn="just">
              <a:spcBef>
                <a:spcPts val="0"/>
              </a:spcBef>
              <a:spcAft>
                <a:spcPts val="1200"/>
              </a:spcAft>
            </a:pPr>
            <a:r>
              <a:rPr lang="pt-BR" sz="2400" dirty="0" smtClean="0">
                <a:solidFill>
                  <a:srgbClr val="FFFF00"/>
                </a:solidFill>
              </a:rPr>
              <a:t>Possivelmente, temos um embrião de uma ação coletiva passiva. </a:t>
            </a:r>
          </a:p>
          <a:p>
            <a:pPr marL="0" indent="0" algn="just">
              <a:spcBef>
                <a:spcPts val="0"/>
              </a:spcBef>
              <a:spcAft>
                <a:spcPts val="1200"/>
              </a:spcAft>
              <a:buFont typeface="Arial" pitchFamily="34" charset="0"/>
              <a:buChar char="•"/>
            </a:pPr>
            <a:r>
              <a:rPr lang="pt-BR" sz="2400" b="1" dirty="0" smtClean="0">
                <a:solidFill>
                  <a:srgbClr val="FFFF00"/>
                </a:solidFill>
              </a:rPr>
              <a:t> Crítica a essa posição. José Aurélio de Araújo (DPR</a:t>
            </a:r>
            <a:r>
              <a:rPr lang="pt-BR" sz="2400" dirty="0" smtClean="0">
                <a:solidFill>
                  <a:srgbClr val="FFFF00"/>
                </a:solidFill>
              </a:rPr>
              <a:t>J):</a:t>
            </a:r>
          </a:p>
          <a:p>
            <a:pPr marL="0" indent="0" algn="just">
              <a:spcBef>
                <a:spcPts val="0"/>
              </a:spcBef>
              <a:spcAft>
                <a:spcPts val="1200"/>
              </a:spcAft>
            </a:pPr>
            <a:r>
              <a:rPr lang="pt-BR" sz="2400" dirty="0" smtClean="0">
                <a:solidFill>
                  <a:srgbClr val="FFFF00"/>
                </a:solidFill>
              </a:rPr>
              <a:t>A ação coletiva passiva é absolutamente antagônica ao contraditório participativo e à ampla defesa.</a:t>
            </a:r>
          </a:p>
          <a:p>
            <a:pPr marL="0" indent="0" algn="just">
              <a:spcBef>
                <a:spcPts val="0"/>
              </a:spcBef>
              <a:spcAft>
                <a:spcPts val="1200"/>
              </a:spcAft>
            </a:pPr>
            <a:r>
              <a:rPr lang="pt-BR" sz="2400" dirty="0" smtClean="0">
                <a:solidFill>
                  <a:srgbClr val="FFFF00"/>
                </a:solidFill>
              </a:rPr>
              <a:t>Mesmo a própria Defensoria Pública não pode excluir a participação direta dos legitimados ordinários, sob pena de se desvirtuar de sua natureza democrática .</a:t>
            </a:r>
          </a:p>
          <a:p>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200" b="1" dirty="0" smtClean="0">
                <a:solidFill>
                  <a:srgbClr val="FFFF00"/>
                </a:solidFill>
              </a:rPr>
              <a:t>Natureza Jurídica da atuação da Defensoria Pública</a:t>
            </a:r>
            <a:endParaRPr lang="pt-BR" sz="3200" b="1" dirty="0">
              <a:solidFill>
                <a:srgbClr val="FFFF00"/>
              </a:solidFill>
            </a:endParaRPr>
          </a:p>
        </p:txBody>
      </p:sp>
      <p:sp>
        <p:nvSpPr>
          <p:cNvPr id="3" name="Subtítulo 2"/>
          <p:cNvSpPr>
            <a:spLocks noGrp="1"/>
          </p:cNvSpPr>
          <p:nvPr>
            <p:ph type="subTitle"/>
          </p:nvPr>
        </p:nvSpPr>
        <p:spPr>
          <a:xfrm>
            <a:off x="881026" y="1571612"/>
            <a:ext cx="10515240" cy="4565274"/>
          </a:xfrm>
        </p:spPr>
        <p:txBody>
          <a:bodyPr/>
          <a:lstStyle/>
          <a:p>
            <a:pPr algn="just">
              <a:spcAft>
                <a:spcPts val="1200"/>
              </a:spcAft>
              <a:buFont typeface="Arial" pitchFamily="34" charset="0"/>
              <a:buChar char="•"/>
            </a:pPr>
            <a:r>
              <a:rPr lang="pt-BR" sz="2400" b="1" dirty="0" smtClean="0">
                <a:solidFill>
                  <a:srgbClr val="FFFF00"/>
                </a:solidFill>
              </a:rPr>
              <a:t> Posição da atuação da Defensoria como “</a:t>
            </a:r>
            <a:r>
              <a:rPr lang="pt-BR" sz="2400" b="1" i="1" dirty="0" smtClean="0">
                <a:solidFill>
                  <a:srgbClr val="FFFF00"/>
                </a:solidFill>
              </a:rPr>
              <a:t>custos </a:t>
            </a:r>
            <a:r>
              <a:rPr lang="pt-BR" sz="2400" b="1" i="1" dirty="0" err="1" smtClean="0">
                <a:solidFill>
                  <a:srgbClr val="FFFF00"/>
                </a:solidFill>
              </a:rPr>
              <a:t>vulnerabilis</a:t>
            </a:r>
            <a:r>
              <a:rPr lang="pt-BR" sz="2400" b="1" dirty="0" smtClean="0">
                <a:solidFill>
                  <a:srgbClr val="FFFF00"/>
                </a:solidFill>
              </a:rPr>
              <a:t>”. </a:t>
            </a:r>
            <a:r>
              <a:rPr lang="pt-BR" sz="2400" b="1" dirty="0" err="1" smtClean="0">
                <a:solidFill>
                  <a:srgbClr val="FFFF00"/>
                </a:solidFill>
              </a:rPr>
              <a:t>Maurilio</a:t>
            </a:r>
            <a:r>
              <a:rPr lang="pt-BR" sz="2400" b="1" dirty="0" smtClean="0">
                <a:solidFill>
                  <a:srgbClr val="FFFF00"/>
                </a:solidFill>
              </a:rPr>
              <a:t> Casas Maia (DPAM):</a:t>
            </a:r>
          </a:p>
          <a:p>
            <a:pPr algn="just">
              <a:spcAft>
                <a:spcPts val="1200"/>
              </a:spcAft>
            </a:pPr>
            <a:r>
              <a:rPr lang="pt-BR" sz="2400" dirty="0">
                <a:solidFill>
                  <a:srgbClr val="FFFF00"/>
                </a:solidFill>
              </a:rPr>
              <a:t>M</a:t>
            </a:r>
            <a:r>
              <a:rPr lang="pt-BR" sz="2400" dirty="0" smtClean="0">
                <a:solidFill>
                  <a:srgbClr val="FFFF00"/>
                </a:solidFill>
              </a:rPr>
              <a:t>odalidade obrigatória de intervenção de terceiro </a:t>
            </a:r>
            <a:r>
              <a:rPr lang="pt-BR" sz="2400" i="1" dirty="0" err="1" smtClean="0">
                <a:solidFill>
                  <a:srgbClr val="FFFF00"/>
                </a:solidFill>
              </a:rPr>
              <a:t>sui</a:t>
            </a:r>
            <a:r>
              <a:rPr lang="pt-BR" sz="2400" i="1" dirty="0" smtClean="0">
                <a:solidFill>
                  <a:srgbClr val="FFFF00"/>
                </a:solidFill>
              </a:rPr>
              <a:t> </a:t>
            </a:r>
            <a:r>
              <a:rPr lang="pt-BR" sz="2400" i="1" dirty="0" err="1" smtClean="0">
                <a:solidFill>
                  <a:srgbClr val="FFFF00"/>
                </a:solidFill>
              </a:rPr>
              <a:t>generis</a:t>
            </a:r>
            <a:r>
              <a:rPr lang="pt-BR" sz="2400" dirty="0" smtClean="0">
                <a:solidFill>
                  <a:srgbClr val="FFFF00"/>
                </a:solidFill>
              </a:rPr>
              <a:t>, com lastro na missão constitucional de Defensoria Pública – em legitimidade coletiva -, sendo totalmente independente da presença advocatícia em representação postulatória dos interessados envolvidos.</a:t>
            </a:r>
          </a:p>
          <a:p>
            <a:pPr algn="just">
              <a:spcAft>
                <a:spcPts val="1200"/>
              </a:spcAft>
              <a:buFont typeface="Arial" pitchFamily="34" charset="0"/>
              <a:buChar char="•"/>
            </a:pPr>
            <a:r>
              <a:rPr lang="pt-BR" sz="2400" dirty="0" smtClean="0">
                <a:solidFill>
                  <a:srgbClr val="FFFF00"/>
                </a:solidFill>
              </a:rPr>
              <a:t> Proximidade com a atuação do Ministério Público como fiscal da ordem jurídica (</a:t>
            </a:r>
            <a:r>
              <a:rPr lang="pt-BR" sz="2400" i="1" dirty="0" smtClean="0">
                <a:solidFill>
                  <a:srgbClr val="FFFF00"/>
                </a:solidFill>
              </a:rPr>
              <a:t>custos </a:t>
            </a:r>
            <a:r>
              <a:rPr lang="pt-BR" sz="2400" i="1" dirty="0" err="1" smtClean="0">
                <a:solidFill>
                  <a:srgbClr val="FFFF00"/>
                </a:solidFill>
              </a:rPr>
              <a:t>Legis</a:t>
            </a:r>
            <a:r>
              <a:rPr lang="pt-BR" sz="2400" dirty="0" smtClean="0">
                <a:solidFill>
                  <a:srgbClr val="FFFF00"/>
                </a:solidFill>
              </a:rPr>
              <a:t>)</a:t>
            </a:r>
          </a:p>
          <a:p>
            <a:pPr algn="just">
              <a:spcAft>
                <a:spcPts val="1200"/>
              </a:spcAft>
              <a:buFont typeface="Arial" pitchFamily="34" charset="0"/>
              <a:buChar char="•"/>
            </a:pPr>
            <a:r>
              <a:rPr lang="pt-BR" sz="2400" dirty="0" smtClean="0">
                <a:solidFill>
                  <a:srgbClr val="FFFF00"/>
                </a:solidFill>
              </a:rPr>
              <a:t> Aplicação do art. 179, do CPC, prerrogativas:  intimação de todos os atos do processo; produção de provas, requerimento de medida processuais pertinentes, </a:t>
            </a:r>
            <a:r>
              <a:rPr lang="pt-BR" sz="2400" b="1" u="sng" dirty="0" smtClean="0">
                <a:solidFill>
                  <a:srgbClr val="FFFF00"/>
                </a:solidFill>
              </a:rPr>
              <a:t>recorrer</a:t>
            </a:r>
            <a:r>
              <a:rPr lang="pt-BR" sz="2400" dirty="0" smtClean="0">
                <a:solidFill>
                  <a:srgbClr val="FFFF00"/>
                </a:solidFill>
              </a:rPr>
              <a:t>.</a:t>
            </a:r>
            <a:endParaRPr lang="pt-BR" sz="24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err="1" smtClean="0">
                <a:solidFill>
                  <a:srgbClr val="FFFF00"/>
                </a:solidFill>
              </a:rPr>
              <a:t>Arts</a:t>
            </a:r>
            <a:r>
              <a:rPr lang="pt-BR" sz="3600" b="1" dirty="0" smtClean="0">
                <a:solidFill>
                  <a:srgbClr val="FFFF00"/>
                </a:solidFill>
              </a:rPr>
              <a:t>. 256 e 259, do CPC de 2015</a:t>
            </a:r>
            <a:endParaRPr lang="pt-BR" sz="3600" b="1" dirty="0">
              <a:solidFill>
                <a:srgbClr val="FFFF00"/>
              </a:solidFill>
            </a:endParaRPr>
          </a:p>
        </p:txBody>
      </p:sp>
      <p:sp>
        <p:nvSpPr>
          <p:cNvPr id="3" name="Subtítulo 2"/>
          <p:cNvSpPr>
            <a:spLocks noGrp="1"/>
          </p:cNvSpPr>
          <p:nvPr>
            <p:ph type="subTitle"/>
          </p:nvPr>
        </p:nvSpPr>
        <p:spPr>
          <a:xfrm>
            <a:off x="881026" y="285728"/>
            <a:ext cx="10515240" cy="1325160"/>
          </a:xfrm>
        </p:spPr>
        <p:txBody>
          <a:bodyPr/>
          <a:lstStyle/>
          <a:p>
            <a:pPr marL="0" indent="0" algn="just">
              <a:spcBef>
                <a:spcPts val="0"/>
              </a:spcBef>
            </a:pPr>
            <a:endParaRPr lang="pt-BR" sz="2000" dirty="0" smtClean="0">
              <a:solidFill>
                <a:srgbClr val="FFFF00"/>
              </a:solidFill>
            </a:endParaRPr>
          </a:p>
          <a:p>
            <a:endParaRPr lang="pt-BR" sz="2000" dirty="0">
              <a:solidFill>
                <a:srgbClr val="FFFF00"/>
              </a:solidFill>
            </a:endParaRPr>
          </a:p>
        </p:txBody>
      </p:sp>
      <p:sp>
        <p:nvSpPr>
          <p:cNvPr id="4" name="Retângulo 3"/>
          <p:cNvSpPr/>
          <p:nvPr/>
        </p:nvSpPr>
        <p:spPr>
          <a:xfrm>
            <a:off x="452398" y="1571612"/>
            <a:ext cx="11215766" cy="4851857"/>
          </a:xfrm>
          <a:prstGeom prst="rect">
            <a:avLst/>
          </a:prstGeom>
        </p:spPr>
        <p:txBody>
          <a:bodyPr wrap="square">
            <a:spAutoFit/>
          </a:bodyPr>
          <a:lstStyle/>
          <a:p>
            <a:pPr algn="just"/>
            <a:r>
              <a:rPr lang="pt-BR" sz="2000" dirty="0" smtClean="0">
                <a:solidFill>
                  <a:srgbClr val="FFFF00"/>
                </a:solidFill>
              </a:rPr>
              <a:t>Art. 256. A citação por edital será feita:</a:t>
            </a:r>
          </a:p>
          <a:p>
            <a:pPr algn="just"/>
            <a:r>
              <a:rPr lang="pt-BR" sz="2000" dirty="0" smtClean="0">
                <a:solidFill>
                  <a:srgbClr val="FFFF00"/>
                </a:solidFill>
              </a:rPr>
              <a:t>I - quando desconhecido ou incerto o citando;</a:t>
            </a:r>
          </a:p>
          <a:p>
            <a:pPr algn="just"/>
            <a:r>
              <a:rPr lang="pt-BR" sz="2000" b="1" u="sng" dirty="0" smtClean="0">
                <a:solidFill>
                  <a:srgbClr val="FFFF00"/>
                </a:solidFill>
              </a:rPr>
              <a:t>II - quando ignorado, incerto ou inacessível o lugar em que se encontrar o citando</a:t>
            </a:r>
            <a:r>
              <a:rPr lang="pt-BR" sz="2000" dirty="0" smtClean="0">
                <a:solidFill>
                  <a:srgbClr val="FFFF00"/>
                </a:solidFill>
              </a:rPr>
              <a:t>;</a:t>
            </a:r>
          </a:p>
          <a:p>
            <a:pPr algn="just"/>
            <a:r>
              <a:rPr lang="pt-BR" sz="2000" dirty="0" smtClean="0">
                <a:solidFill>
                  <a:srgbClr val="FFFF00"/>
                </a:solidFill>
              </a:rPr>
              <a:t>III - nos casos expressos em lei.</a:t>
            </a:r>
          </a:p>
          <a:p>
            <a:pPr algn="just"/>
            <a:r>
              <a:rPr lang="pt-BR" sz="2000" dirty="0" smtClean="0">
                <a:solidFill>
                  <a:srgbClr val="FFFF00"/>
                </a:solidFill>
              </a:rPr>
              <a:t>(...)</a:t>
            </a:r>
          </a:p>
          <a:p>
            <a:pPr algn="just"/>
            <a:r>
              <a:rPr lang="pt-BR" sz="2000" b="1" u="sng" dirty="0" smtClean="0">
                <a:solidFill>
                  <a:srgbClr val="FFFF00"/>
                </a:solidFill>
              </a:rPr>
              <a:t>§ 3</a:t>
            </a:r>
            <a:r>
              <a:rPr lang="pt-BR" sz="2000" b="1" u="sng" baseline="30000" dirty="0" smtClean="0">
                <a:solidFill>
                  <a:srgbClr val="FFFF00"/>
                </a:solidFill>
              </a:rPr>
              <a:t>o</a:t>
            </a:r>
            <a:r>
              <a:rPr lang="pt-BR" sz="2000" b="1" u="sng" dirty="0" smtClean="0">
                <a:solidFill>
                  <a:srgbClr val="FFFF00"/>
                </a:solidFill>
              </a:rPr>
              <a:t> O réu será considerado em local ignorado ou incerto se infrutíferas as tentativas de sua localização, inclusive mediante requisição pelo juízo de informações sobre seu endereço nos cadastros de órgãos públicos ou de concessionárias de serviços públicos.”</a:t>
            </a:r>
            <a:endParaRPr lang="pt-BR" sz="2000" dirty="0" smtClean="0">
              <a:solidFill>
                <a:srgbClr val="FFFF00"/>
              </a:solidFill>
            </a:endParaRPr>
          </a:p>
          <a:p>
            <a:pPr algn="just"/>
            <a:r>
              <a:rPr lang="pt-BR" sz="2000" b="1" dirty="0" smtClean="0">
                <a:solidFill>
                  <a:srgbClr val="FFFF00"/>
                </a:solidFill>
              </a:rPr>
              <a:t> </a:t>
            </a:r>
            <a:endParaRPr lang="pt-BR" sz="2000" dirty="0" smtClean="0">
              <a:solidFill>
                <a:srgbClr val="FFFF00"/>
              </a:solidFill>
            </a:endParaRPr>
          </a:p>
          <a:p>
            <a:pPr algn="just"/>
            <a:r>
              <a:rPr lang="pt-BR" sz="2000" dirty="0" smtClean="0">
                <a:solidFill>
                  <a:srgbClr val="FFFF00"/>
                </a:solidFill>
              </a:rPr>
              <a:t>Art. 259.  Serão publicados editais: </a:t>
            </a:r>
          </a:p>
          <a:p>
            <a:pPr algn="just"/>
            <a:r>
              <a:rPr lang="pt-BR" sz="2000" dirty="0" smtClean="0">
                <a:solidFill>
                  <a:srgbClr val="FFFF00"/>
                </a:solidFill>
              </a:rPr>
              <a:t>I - na ação de usucapião de imóvel;</a:t>
            </a:r>
          </a:p>
          <a:p>
            <a:pPr algn="just"/>
            <a:r>
              <a:rPr lang="pt-BR" sz="2000" dirty="0" smtClean="0">
                <a:solidFill>
                  <a:srgbClr val="FFFF00"/>
                </a:solidFill>
              </a:rPr>
              <a:t>II - na ação de recuperação ou substituição de título ao portador;</a:t>
            </a:r>
          </a:p>
          <a:p>
            <a:pPr algn="just"/>
            <a:r>
              <a:rPr lang="pt-BR" sz="2000" b="1" u="sng" dirty="0" smtClean="0">
                <a:solidFill>
                  <a:srgbClr val="FFFF00"/>
                </a:solidFill>
              </a:rPr>
              <a:t>III - em qualquer ação em que seja necessária, por determinação legal, a provocação, para participação no processo, de interessados incertos ou desconhecidos.</a:t>
            </a:r>
            <a:endParaRPr lang="pt-BR" sz="2000" dirty="0" smtClean="0">
              <a:solidFill>
                <a:srgbClr val="FFFF00"/>
              </a:solidFill>
            </a:endParaRPr>
          </a:p>
          <a:p>
            <a:pPr algn="just"/>
            <a:r>
              <a:rPr lang="pt-BR" sz="2000" dirty="0" smtClean="0">
                <a:solidFill>
                  <a:srgbClr val="FFFF00"/>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Da citação por edital</a:t>
            </a:r>
            <a:endParaRPr lang="pt-BR" sz="3600" b="1" dirty="0">
              <a:solidFill>
                <a:srgbClr val="FFFF00"/>
              </a:solidFill>
            </a:endParaRPr>
          </a:p>
        </p:txBody>
      </p:sp>
      <p:sp>
        <p:nvSpPr>
          <p:cNvPr id="3" name="Subtítulo 2"/>
          <p:cNvSpPr>
            <a:spLocks noGrp="1"/>
          </p:cNvSpPr>
          <p:nvPr>
            <p:ph type="subTitle"/>
          </p:nvPr>
        </p:nvSpPr>
        <p:spPr>
          <a:xfrm>
            <a:off x="838080" y="1714488"/>
            <a:ext cx="10515240" cy="4462032"/>
          </a:xfrm>
        </p:spPr>
        <p:txBody>
          <a:bodyPr/>
          <a:lstStyle/>
          <a:p>
            <a:pPr algn="just">
              <a:spcBef>
                <a:spcPts val="0"/>
              </a:spcBef>
              <a:spcAft>
                <a:spcPts val="1200"/>
              </a:spcAft>
              <a:buFont typeface="Arial" pitchFamily="34" charset="0"/>
              <a:buChar char="•"/>
            </a:pPr>
            <a:r>
              <a:rPr lang="pt-BR" sz="2400" dirty="0" smtClean="0">
                <a:solidFill>
                  <a:srgbClr val="FFFF00"/>
                </a:solidFill>
              </a:rPr>
              <a:t> A citação por edital  do art. 554,§1º, do NCPC não se enquadra na hipótese do art. 256, II, uma vez que não se esgota as tentativas de citação.</a:t>
            </a:r>
          </a:p>
          <a:p>
            <a:pPr algn="just">
              <a:spcBef>
                <a:spcPts val="0"/>
              </a:spcBef>
              <a:spcAft>
                <a:spcPts val="1200"/>
              </a:spcAft>
              <a:buFont typeface="Arial" pitchFamily="34" charset="0"/>
              <a:buChar char="•"/>
            </a:pPr>
            <a:r>
              <a:rPr lang="pt-BR" sz="2400" dirty="0" smtClean="0">
                <a:solidFill>
                  <a:srgbClr val="FFFF00"/>
                </a:solidFill>
              </a:rPr>
              <a:t> Se enquadra na hipótese do art. 259, III e se equipara à citação por edital de pessoas incertas e indeterminadas nas ações de usucapião</a:t>
            </a:r>
          </a:p>
          <a:p>
            <a:pPr algn="just">
              <a:spcBef>
                <a:spcPts val="0"/>
              </a:spcBef>
              <a:spcAft>
                <a:spcPts val="1200"/>
              </a:spcAft>
              <a:buFont typeface="Arial" pitchFamily="34" charset="0"/>
              <a:buChar char="•"/>
            </a:pPr>
            <a:r>
              <a:rPr lang="pt-BR" sz="2400" dirty="0" smtClean="0">
                <a:solidFill>
                  <a:srgbClr val="FFFF00"/>
                </a:solidFill>
              </a:rPr>
              <a:t> Segundo Hugo Nigro Mazzilli “a citação </a:t>
            </a:r>
            <a:r>
              <a:rPr lang="pt-BR" sz="2400" dirty="0" err="1" smtClean="0">
                <a:solidFill>
                  <a:srgbClr val="FFFF00"/>
                </a:solidFill>
              </a:rPr>
              <a:t>editalícia</a:t>
            </a:r>
            <a:r>
              <a:rPr lang="pt-BR" sz="2400" dirty="0" smtClean="0">
                <a:solidFill>
                  <a:srgbClr val="FFFF00"/>
                </a:solidFill>
              </a:rPr>
              <a:t> genérica é </a:t>
            </a:r>
            <a:r>
              <a:rPr lang="pt-BR" sz="2400" b="1" dirty="0" smtClean="0">
                <a:solidFill>
                  <a:srgbClr val="FFFF00"/>
                </a:solidFill>
              </a:rPr>
              <a:t>antes</a:t>
            </a:r>
            <a:r>
              <a:rPr lang="pt-BR" sz="2400" dirty="0" smtClean="0">
                <a:solidFill>
                  <a:srgbClr val="FFFF00"/>
                </a:solidFill>
              </a:rPr>
              <a:t> </a:t>
            </a:r>
            <a:r>
              <a:rPr lang="pt-BR" sz="2400" b="1" dirty="0" smtClean="0">
                <a:solidFill>
                  <a:srgbClr val="FFFF00"/>
                </a:solidFill>
              </a:rPr>
              <a:t>meio legal de publicidade </a:t>
            </a:r>
            <a:r>
              <a:rPr lang="pt-BR" sz="2400" dirty="0" smtClean="0">
                <a:solidFill>
                  <a:srgbClr val="FFFF00"/>
                </a:solidFill>
              </a:rPr>
              <a:t>em certas ações, </a:t>
            </a:r>
            <a:r>
              <a:rPr lang="pt-BR" sz="2400" b="1" dirty="0" smtClean="0">
                <a:solidFill>
                  <a:srgbClr val="FFFF00"/>
                </a:solidFill>
              </a:rPr>
              <a:t>do que forma de obter uma revelia indeterminada</a:t>
            </a:r>
            <a:r>
              <a:rPr lang="pt-BR" sz="2400" dirty="0" smtClean="0">
                <a:solidFill>
                  <a:srgbClr val="FFFF00"/>
                </a:solidFill>
              </a:rPr>
              <a:t>”.</a:t>
            </a:r>
          </a:p>
          <a:p>
            <a:pPr algn="just">
              <a:spcBef>
                <a:spcPts val="0"/>
              </a:spcBef>
              <a:spcAft>
                <a:spcPts val="1200"/>
              </a:spcAft>
              <a:buFont typeface="Arial" pitchFamily="34" charset="0"/>
              <a:buChar char="•"/>
            </a:pPr>
            <a:r>
              <a:rPr lang="pt-BR" sz="2400" dirty="0" smtClean="0">
                <a:solidFill>
                  <a:srgbClr val="FFFF00"/>
                </a:solidFill>
              </a:rPr>
              <a:t> Não há necessidade de nomeação de curador especial.</a:t>
            </a:r>
          </a:p>
          <a:p>
            <a:pPr algn="just">
              <a:spcBef>
                <a:spcPts val="0"/>
              </a:spcBef>
              <a:spcAft>
                <a:spcPts val="1200"/>
              </a:spcAft>
              <a:buFont typeface="Arial" pitchFamily="34" charset="0"/>
              <a:buChar char="•"/>
            </a:pPr>
            <a:r>
              <a:rPr lang="pt-BR" sz="2400" dirty="0" smtClean="0">
                <a:solidFill>
                  <a:srgbClr val="FFFF00"/>
                </a:solidFill>
              </a:rPr>
              <a:t> Oficial de justiça deve realmente citar todas as pessoas encontradas no local</a:t>
            </a:r>
            <a:endParaRPr lang="pt-BR" sz="24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Art. 565, do CPC de 2015</a:t>
            </a:r>
            <a:br>
              <a:rPr lang="pt-BR" sz="3600" b="1" dirty="0" smtClean="0">
                <a:solidFill>
                  <a:srgbClr val="FFFF00"/>
                </a:solidFill>
              </a:rPr>
            </a:br>
            <a:endParaRPr lang="pt-BR" sz="3600" b="1" dirty="0">
              <a:solidFill>
                <a:srgbClr val="FFFF00"/>
              </a:solidFill>
            </a:endParaRPr>
          </a:p>
        </p:txBody>
      </p:sp>
      <p:sp>
        <p:nvSpPr>
          <p:cNvPr id="3" name="Subtítulo 2"/>
          <p:cNvSpPr>
            <a:spLocks noGrp="1"/>
          </p:cNvSpPr>
          <p:nvPr>
            <p:ph type="subTitle"/>
          </p:nvPr>
        </p:nvSpPr>
        <p:spPr>
          <a:xfrm>
            <a:off x="838080" y="365040"/>
            <a:ext cx="10472894" cy="992258"/>
          </a:xfrm>
        </p:spPr>
        <p:txBody>
          <a:bodyPr/>
          <a:lstStyle/>
          <a:p>
            <a:pPr>
              <a:spcAft>
                <a:spcPts val="600"/>
              </a:spcAft>
            </a:pPr>
            <a:endParaRPr lang="pt-BR" dirty="0"/>
          </a:p>
        </p:txBody>
      </p:sp>
      <p:sp>
        <p:nvSpPr>
          <p:cNvPr id="4" name="Retângulo 3"/>
          <p:cNvSpPr/>
          <p:nvPr/>
        </p:nvSpPr>
        <p:spPr>
          <a:xfrm>
            <a:off x="452398" y="1500175"/>
            <a:ext cx="11287204" cy="5357826"/>
          </a:xfrm>
          <a:prstGeom prst="rect">
            <a:avLst/>
          </a:prstGeom>
        </p:spPr>
        <p:txBody>
          <a:bodyPr wrap="square">
            <a:spAutoFit/>
          </a:bodyPr>
          <a:lstStyle/>
          <a:p>
            <a:pPr algn="just">
              <a:spcAft>
                <a:spcPts val="600"/>
              </a:spcAft>
            </a:pPr>
            <a:r>
              <a:rPr lang="pt-BR" sz="2000" dirty="0" smtClean="0">
                <a:solidFill>
                  <a:srgbClr val="FFFF00"/>
                </a:solidFill>
              </a:rPr>
              <a:t>Art. 565.  No litígio coletivo pela posse de imóvel, quando o esbulho ou a turbação afirmado na petição inicial houver ocorrido </a:t>
            </a:r>
            <a:r>
              <a:rPr lang="pt-BR" sz="2000" b="1" u="sng" dirty="0" smtClean="0">
                <a:solidFill>
                  <a:srgbClr val="FFFF00"/>
                </a:solidFill>
              </a:rPr>
              <a:t>há mais de ano e dia</a:t>
            </a:r>
            <a:r>
              <a:rPr lang="pt-BR" sz="2000" dirty="0" smtClean="0">
                <a:solidFill>
                  <a:srgbClr val="FFFF00"/>
                </a:solidFill>
              </a:rPr>
              <a:t>, o juiz, antes de apreciar o pedido de concessão da medida liminar, deverá designar audiência de mediação, a realizar-se em até 30 (trinta) dias, que observará o disposto nos §§ 2</a:t>
            </a:r>
            <a:r>
              <a:rPr lang="pt-BR" sz="2000" u="sng" baseline="30000" dirty="0" smtClean="0">
                <a:solidFill>
                  <a:srgbClr val="FFFF00"/>
                </a:solidFill>
              </a:rPr>
              <a:t>o</a:t>
            </a:r>
            <a:r>
              <a:rPr lang="pt-BR" sz="2000" dirty="0" smtClean="0">
                <a:solidFill>
                  <a:srgbClr val="FFFF00"/>
                </a:solidFill>
              </a:rPr>
              <a:t> e 4</a:t>
            </a:r>
            <a:r>
              <a:rPr lang="pt-BR" sz="2000" u="sng" baseline="30000" dirty="0" smtClean="0">
                <a:solidFill>
                  <a:srgbClr val="FFFF00"/>
                </a:solidFill>
              </a:rPr>
              <a:t>o</a:t>
            </a:r>
            <a:r>
              <a:rPr lang="pt-BR" sz="2000" dirty="0" smtClean="0">
                <a:solidFill>
                  <a:srgbClr val="FFFF00"/>
                </a:solidFill>
              </a:rPr>
              <a:t>. </a:t>
            </a:r>
          </a:p>
          <a:p>
            <a:pPr algn="just">
              <a:spcAft>
                <a:spcPts val="600"/>
              </a:spcAft>
            </a:pPr>
            <a:r>
              <a:rPr lang="pt-BR" sz="2000" dirty="0" smtClean="0">
                <a:solidFill>
                  <a:srgbClr val="FFFF00"/>
                </a:solidFill>
              </a:rPr>
              <a:t>§ 1</a:t>
            </a:r>
            <a:r>
              <a:rPr lang="pt-BR" sz="2000" u="sng" baseline="30000" dirty="0" smtClean="0">
                <a:solidFill>
                  <a:srgbClr val="FFFF00"/>
                </a:solidFill>
              </a:rPr>
              <a:t>o</a:t>
            </a:r>
            <a:r>
              <a:rPr lang="pt-BR" sz="2000" dirty="0" smtClean="0">
                <a:solidFill>
                  <a:srgbClr val="FFFF00"/>
                </a:solidFill>
              </a:rPr>
              <a:t> Concedida a liminar, se essa não for executada no prazo de 1 (um) ano, a contar da data de distribuição, caberá ao juiz designar audiência de mediação, nos termos dos §§ 2</a:t>
            </a:r>
            <a:r>
              <a:rPr lang="pt-BR" sz="2000" u="sng" baseline="30000" dirty="0" smtClean="0">
                <a:solidFill>
                  <a:srgbClr val="FFFF00"/>
                </a:solidFill>
              </a:rPr>
              <a:t>o</a:t>
            </a:r>
            <a:r>
              <a:rPr lang="pt-BR" sz="2000" dirty="0" smtClean="0">
                <a:solidFill>
                  <a:srgbClr val="FFFF00"/>
                </a:solidFill>
              </a:rPr>
              <a:t> a 4</a:t>
            </a:r>
            <a:r>
              <a:rPr lang="pt-BR" sz="2000" u="sng" baseline="30000" dirty="0" smtClean="0">
                <a:solidFill>
                  <a:srgbClr val="FFFF00"/>
                </a:solidFill>
              </a:rPr>
              <a:t>o</a:t>
            </a:r>
            <a:r>
              <a:rPr lang="pt-BR" sz="2000" dirty="0" smtClean="0">
                <a:solidFill>
                  <a:srgbClr val="FFFF00"/>
                </a:solidFill>
              </a:rPr>
              <a:t> deste artigo.</a:t>
            </a:r>
          </a:p>
          <a:p>
            <a:pPr algn="just">
              <a:spcAft>
                <a:spcPts val="600"/>
              </a:spcAft>
            </a:pPr>
            <a:r>
              <a:rPr lang="pt-BR" sz="2000" dirty="0" smtClean="0">
                <a:solidFill>
                  <a:srgbClr val="FFFF00"/>
                </a:solidFill>
              </a:rPr>
              <a:t>§ 2</a:t>
            </a:r>
            <a:r>
              <a:rPr lang="pt-BR" sz="2000" u="sng" baseline="30000" dirty="0" smtClean="0">
                <a:solidFill>
                  <a:srgbClr val="FFFF00"/>
                </a:solidFill>
              </a:rPr>
              <a:t>o</a:t>
            </a:r>
            <a:r>
              <a:rPr lang="pt-BR" sz="2000" dirty="0" smtClean="0">
                <a:solidFill>
                  <a:srgbClr val="FFFF00"/>
                </a:solidFill>
              </a:rPr>
              <a:t> O Ministério Público será intimado para comparecer à audiência, e </a:t>
            </a:r>
            <a:r>
              <a:rPr lang="pt-BR" sz="2000" b="1" u="sng" dirty="0" smtClean="0">
                <a:solidFill>
                  <a:srgbClr val="FFFF00"/>
                </a:solidFill>
              </a:rPr>
              <a:t>a Defensoria Pública será intimada sempre que houver parte beneficiária de gratuidade da justiça.</a:t>
            </a:r>
            <a:endParaRPr lang="pt-BR" sz="2000" dirty="0" smtClean="0">
              <a:solidFill>
                <a:srgbClr val="FFFF00"/>
              </a:solidFill>
            </a:endParaRPr>
          </a:p>
          <a:p>
            <a:pPr algn="just">
              <a:spcAft>
                <a:spcPts val="600"/>
              </a:spcAft>
            </a:pPr>
            <a:r>
              <a:rPr lang="pt-BR" sz="2000" dirty="0" smtClean="0">
                <a:solidFill>
                  <a:srgbClr val="FFFF00"/>
                </a:solidFill>
              </a:rPr>
              <a:t>§ 3</a:t>
            </a:r>
            <a:r>
              <a:rPr lang="pt-BR" sz="2000" u="sng" baseline="30000" dirty="0" smtClean="0">
                <a:solidFill>
                  <a:srgbClr val="FFFF00"/>
                </a:solidFill>
              </a:rPr>
              <a:t>o</a:t>
            </a:r>
            <a:r>
              <a:rPr lang="pt-BR" sz="2000" dirty="0" smtClean="0">
                <a:solidFill>
                  <a:srgbClr val="FFFF00"/>
                </a:solidFill>
              </a:rPr>
              <a:t> O juiz poderá comparecer à área objeto do litígio quando sua presença se fizer necessária à efetivação da tutela jurisdicional.</a:t>
            </a:r>
          </a:p>
          <a:p>
            <a:pPr algn="just">
              <a:spcAft>
                <a:spcPts val="600"/>
              </a:spcAft>
            </a:pPr>
            <a:r>
              <a:rPr lang="pt-BR" sz="2000" dirty="0" smtClean="0">
                <a:solidFill>
                  <a:srgbClr val="FFFF00"/>
                </a:solidFill>
              </a:rPr>
              <a:t>§ 4</a:t>
            </a:r>
            <a:r>
              <a:rPr lang="pt-BR" sz="2000" u="sng" baseline="30000" dirty="0" smtClean="0">
                <a:solidFill>
                  <a:srgbClr val="FFFF00"/>
                </a:solidFill>
              </a:rPr>
              <a:t>o</a:t>
            </a:r>
            <a:r>
              <a:rPr lang="pt-BR" sz="2000" dirty="0" smtClean="0">
                <a:solidFill>
                  <a:srgbClr val="FFFF00"/>
                </a:solidFill>
              </a:rPr>
              <a:t> Os órgãos responsáveis pela política agrária e pela política urbana da União, de Estado ou do Distrito Federal e de Município onde se situe a área objeto do litígio </a:t>
            </a:r>
            <a:r>
              <a:rPr lang="pt-BR" sz="2000" b="1" u="sng" dirty="0" smtClean="0">
                <a:solidFill>
                  <a:srgbClr val="FFFF00"/>
                </a:solidFill>
              </a:rPr>
              <a:t>poderão ser intimados</a:t>
            </a:r>
            <a:r>
              <a:rPr lang="pt-BR" sz="2000" dirty="0" smtClean="0">
                <a:solidFill>
                  <a:srgbClr val="FFFF00"/>
                </a:solidFill>
              </a:rPr>
              <a:t> para a audiência, </a:t>
            </a:r>
            <a:r>
              <a:rPr lang="pt-BR" sz="2000" b="1" u="sng" dirty="0" smtClean="0">
                <a:solidFill>
                  <a:srgbClr val="FFFF00"/>
                </a:solidFill>
              </a:rPr>
              <a:t>a fim de se manifestarem sobre seu interesse</a:t>
            </a:r>
            <a:r>
              <a:rPr lang="pt-BR" sz="2000" dirty="0" smtClean="0">
                <a:solidFill>
                  <a:srgbClr val="FFFF00"/>
                </a:solidFill>
              </a:rPr>
              <a:t> no processo e sobre a </a:t>
            </a:r>
            <a:r>
              <a:rPr lang="pt-BR" sz="2000" b="1" u="sng" dirty="0" smtClean="0">
                <a:solidFill>
                  <a:srgbClr val="FFFF00"/>
                </a:solidFill>
              </a:rPr>
              <a:t>existência de possibilidade de solução</a:t>
            </a:r>
            <a:r>
              <a:rPr lang="pt-BR" sz="2000" dirty="0" smtClean="0">
                <a:solidFill>
                  <a:srgbClr val="FFFF00"/>
                </a:solidFill>
              </a:rPr>
              <a:t> para o conflito possessório.</a:t>
            </a:r>
          </a:p>
          <a:p>
            <a:pPr algn="just">
              <a:spcAft>
                <a:spcPts val="600"/>
              </a:spcAft>
            </a:pPr>
            <a:r>
              <a:rPr lang="pt-BR" sz="2000" dirty="0" smtClean="0">
                <a:solidFill>
                  <a:srgbClr val="FFFF00"/>
                </a:solidFill>
              </a:rPr>
              <a:t>§ 5</a:t>
            </a:r>
            <a:r>
              <a:rPr lang="pt-BR" sz="2000" u="sng" baseline="30000" dirty="0" smtClean="0">
                <a:solidFill>
                  <a:srgbClr val="FFFF00"/>
                </a:solidFill>
              </a:rPr>
              <a:t>o</a:t>
            </a:r>
            <a:r>
              <a:rPr lang="pt-BR" sz="2000" dirty="0" smtClean="0">
                <a:solidFill>
                  <a:srgbClr val="FFFF00"/>
                </a:solidFill>
              </a:rPr>
              <a:t> Aplica-se o disposto neste artigo ao litígio sobre propriedade de imóvel</a:t>
            </a:r>
            <a:r>
              <a:rPr lang="pt-BR"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Da audiência de mediação</a:t>
            </a:r>
            <a:endParaRPr lang="pt-BR" sz="3600" b="1" dirty="0">
              <a:solidFill>
                <a:srgbClr val="FFFF00"/>
              </a:solidFill>
            </a:endParaRPr>
          </a:p>
        </p:txBody>
      </p:sp>
      <p:sp>
        <p:nvSpPr>
          <p:cNvPr id="3" name="Subtítulo 2"/>
          <p:cNvSpPr>
            <a:spLocks noGrp="1"/>
          </p:cNvSpPr>
          <p:nvPr>
            <p:ph type="subTitle"/>
          </p:nvPr>
        </p:nvSpPr>
        <p:spPr>
          <a:xfrm>
            <a:off x="838080" y="365040"/>
            <a:ext cx="10515240" cy="1206572"/>
          </a:xfrm>
        </p:spPr>
        <p:txBody>
          <a:bodyPr/>
          <a:lstStyle/>
          <a:p>
            <a:endParaRPr lang="pt-BR" dirty="0" smtClean="0">
              <a:solidFill>
                <a:srgbClr val="FFFF00"/>
              </a:solidFill>
            </a:endParaRPr>
          </a:p>
          <a:p>
            <a:endParaRPr lang="pt-BR" dirty="0">
              <a:solidFill>
                <a:srgbClr val="FFFF00"/>
              </a:solidFill>
            </a:endParaRPr>
          </a:p>
          <a:p>
            <a:endParaRPr lang="pt-BR" dirty="0" smtClean="0">
              <a:solidFill>
                <a:srgbClr val="FFFF00"/>
              </a:solidFill>
            </a:endParaRPr>
          </a:p>
          <a:p>
            <a:endParaRPr lang="pt-BR" dirty="0" smtClean="0">
              <a:solidFill>
                <a:srgbClr val="FFFF00"/>
              </a:solidFill>
            </a:endParaRPr>
          </a:p>
          <a:p>
            <a:endParaRPr lang="pt-BR" dirty="0">
              <a:solidFill>
                <a:srgbClr val="FFFF00"/>
              </a:solidFill>
            </a:endParaRPr>
          </a:p>
        </p:txBody>
      </p:sp>
      <p:sp>
        <p:nvSpPr>
          <p:cNvPr id="4" name="Retângulo 3"/>
          <p:cNvSpPr/>
          <p:nvPr/>
        </p:nvSpPr>
        <p:spPr>
          <a:xfrm>
            <a:off x="452398" y="1571612"/>
            <a:ext cx="11215766" cy="7108509"/>
          </a:xfrm>
          <a:prstGeom prst="rect">
            <a:avLst/>
          </a:prstGeom>
        </p:spPr>
        <p:txBody>
          <a:bodyPr wrap="square">
            <a:spAutoFit/>
          </a:bodyPr>
          <a:lstStyle/>
          <a:p>
            <a:pPr algn="just">
              <a:buFont typeface="Arial" pitchFamily="34" charset="0"/>
              <a:buChar char="•"/>
            </a:pPr>
            <a:r>
              <a:rPr lang="pt-BR" dirty="0" smtClean="0">
                <a:solidFill>
                  <a:srgbClr val="FFFF00"/>
                </a:solidFill>
              </a:rPr>
              <a:t> </a:t>
            </a:r>
            <a:r>
              <a:rPr lang="pt-BR" sz="2200" dirty="0" smtClean="0">
                <a:solidFill>
                  <a:srgbClr val="FFFF00"/>
                </a:solidFill>
              </a:rPr>
              <a:t>Alteração do projeto de lei que previa a audiência de mediação nas ações em que o esbulho ocorrera </a:t>
            </a:r>
            <a:r>
              <a:rPr lang="pt-BR" sz="2200" b="1" u="sng" dirty="0" smtClean="0">
                <a:solidFill>
                  <a:srgbClr val="FFFF00"/>
                </a:solidFill>
              </a:rPr>
              <a:t>há menos de um ano e dia.</a:t>
            </a:r>
          </a:p>
          <a:p>
            <a:endParaRPr lang="pt-BR" sz="2200" dirty="0" smtClean="0">
              <a:solidFill>
                <a:srgbClr val="FFFF00"/>
              </a:solidFill>
            </a:endParaRPr>
          </a:p>
          <a:p>
            <a:pPr algn="just">
              <a:buFont typeface="Arial" pitchFamily="34" charset="0"/>
              <a:buChar char="•"/>
            </a:pPr>
            <a:r>
              <a:rPr lang="pt-BR" sz="2200" dirty="0" smtClean="0">
                <a:solidFill>
                  <a:srgbClr val="FFFF00"/>
                </a:solidFill>
              </a:rPr>
              <a:t> Possibilidade de designação de audiência de mediação, </a:t>
            </a:r>
            <a:r>
              <a:rPr lang="pt-BR" sz="2200" b="1" u="sng" dirty="0" smtClean="0">
                <a:solidFill>
                  <a:srgbClr val="FFFF00"/>
                </a:solidFill>
              </a:rPr>
              <a:t>em casos excepcionais</a:t>
            </a:r>
            <a:r>
              <a:rPr lang="pt-BR" sz="2200" dirty="0" smtClean="0">
                <a:solidFill>
                  <a:srgbClr val="FFFF00"/>
                </a:solidFill>
              </a:rPr>
              <a:t>,  nas ações possessórias  </a:t>
            </a:r>
            <a:r>
              <a:rPr lang="pt-BR" sz="2200" b="1" u="sng" dirty="0" smtClean="0">
                <a:solidFill>
                  <a:srgbClr val="FFFF00"/>
                </a:solidFill>
              </a:rPr>
              <a:t>de força nova</a:t>
            </a:r>
            <a:r>
              <a:rPr lang="pt-BR" sz="2200" dirty="0" smtClean="0">
                <a:solidFill>
                  <a:srgbClr val="FFFF00"/>
                </a:solidFill>
              </a:rPr>
              <a:t>, com grande número de réus,  pelo magistrado, com base no art. 334, </a:t>
            </a:r>
            <a:r>
              <a:rPr lang="pt-BR" sz="2200" i="1" dirty="0" smtClean="0">
                <a:solidFill>
                  <a:srgbClr val="FFFF00"/>
                </a:solidFill>
              </a:rPr>
              <a:t>caput,</a:t>
            </a:r>
            <a:r>
              <a:rPr lang="pt-BR" sz="2200" dirty="0" smtClean="0">
                <a:solidFill>
                  <a:srgbClr val="FFFF00"/>
                </a:solidFill>
              </a:rPr>
              <a:t> do Novo Código de Processo Civil. (Tereza Arruda Alvim </a:t>
            </a:r>
            <a:r>
              <a:rPr lang="pt-BR" sz="2200" dirty="0" err="1" smtClean="0">
                <a:solidFill>
                  <a:srgbClr val="FFFF00"/>
                </a:solidFill>
              </a:rPr>
              <a:t>Wanbier</a:t>
            </a:r>
            <a:r>
              <a:rPr lang="pt-BR" sz="2200" dirty="0" smtClean="0">
                <a:solidFill>
                  <a:srgbClr val="FFFF00"/>
                </a:solidFill>
              </a:rPr>
              <a:t>);</a:t>
            </a:r>
          </a:p>
          <a:p>
            <a:endParaRPr lang="pt-BR" sz="2200" dirty="0" smtClean="0">
              <a:solidFill>
                <a:srgbClr val="FFFF00"/>
              </a:solidFill>
            </a:endParaRPr>
          </a:p>
          <a:p>
            <a:pPr algn="just">
              <a:buFont typeface="Arial" pitchFamily="34" charset="0"/>
              <a:buChar char="•"/>
            </a:pPr>
            <a:r>
              <a:rPr lang="pt-BR" sz="2200" dirty="0" smtClean="0">
                <a:solidFill>
                  <a:srgbClr val="FFFF00"/>
                </a:solidFill>
              </a:rPr>
              <a:t> O Novo Código de Processo Civil entendeu que os órgãos responsáveis pela política agrária e urbana dos entes federativos, </a:t>
            </a:r>
            <a:r>
              <a:rPr lang="pt-BR" sz="2200" b="1" u="sng" dirty="0" smtClean="0">
                <a:solidFill>
                  <a:srgbClr val="FFFF00"/>
                </a:solidFill>
              </a:rPr>
              <a:t>podem</a:t>
            </a:r>
            <a:r>
              <a:rPr lang="pt-BR" sz="2200" b="1" dirty="0" smtClean="0">
                <a:solidFill>
                  <a:srgbClr val="FFFF00"/>
                </a:solidFill>
              </a:rPr>
              <a:t> </a:t>
            </a:r>
            <a:r>
              <a:rPr lang="pt-BR" sz="2200" dirty="0" smtClean="0">
                <a:solidFill>
                  <a:srgbClr val="FFFF00"/>
                </a:solidFill>
              </a:rPr>
              <a:t>ser intimados para a audiência de mediação nas ações possessórias que envolvem um grande número de pessoas;</a:t>
            </a:r>
          </a:p>
          <a:p>
            <a:endParaRPr lang="pt-BR" sz="2200" dirty="0" smtClean="0">
              <a:solidFill>
                <a:srgbClr val="FFFF00"/>
              </a:solidFill>
            </a:endParaRPr>
          </a:p>
          <a:p>
            <a:pPr algn="just">
              <a:buFont typeface="Arial" pitchFamily="34" charset="0"/>
              <a:buChar char="•"/>
            </a:pPr>
            <a:r>
              <a:rPr lang="pt-BR" sz="2200" dirty="0" smtClean="0">
                <a:solidFill>
                  <a:srgbClr val="FFFF00"/>
                </a:solidFill>
              </a:rPr>
              <a:t> A intimação da Defensoria deve se dar antes da audiência de mediação, ou ao menos, antes do cumprimento de medida liminar em tempo hábil para o exercício do direito de recorrer.</a:t>
            </a:r>
          </a:p>
          <a:p>
            <a:endParaRPr lang="pt-BR" sz="2000" dirty="0" smtClean="0">
              <a:solidFill>
                <a:srgbClr val="FFFF00"/>
              </a:solidFill>
            </a:endParaRPr>
          </a:p>
          <a:p>
            <a:endParaRPr lang="pt-BR" sz="2000" dirty="0" smtClean="0">
              <a:solidFill>
                <a:srgbClr val="FFFF00"/>
              </a:solidFill>
            </a:endParaRPr>
          </a:p>
          <a:p>
            <a:endParaRPr lang="pt-BR" dirty="0" smtClean="0">
              <a:solidFill>
                <a:srgbClr val="FFFF00"/>
              </a:solidFill>
            </a:endParaRPr>
          </a:p>
          <a:p>
            <a:endParaRPr lang="pt-BR" dirty="0" smtClean="0">
              <a:solidFill>
                <a:srgbClr val="FFFF00"/>
              </a:solidFill>
            </a:endParaRPr>
          </a:p>
          <a:p>
            <a:r>
              <a:rPr lang="pt-BR" dirty="0" smtClean="0">
                <a:solidFill>
                  <a:srgbClr val="FFFF00"/>
                </a:solidFill>
              </a:rPr>
              <a:t> </a:t>
            </a:r>
          </a:p>
          <a:p>
            <a:endParaRPr lang="pt-BR" dirty="0" smtClean="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838080" y="365040"/>
            <a:ext cx="10515240" cy="1135134"/>
          </a:xfrm>
          <a:prstGeom prst="rect">
            <a:avLst/>
          </a:prstGeom>
          <a:noFill/>
          <a:ln>
            <a:noFill/>
          </a:ln>
        </p:spPr>
        <p:txBody>
          <a:bodyPr anchor="ctr"/>
          <a:lstStyle/>
          <a:p>
            <a:pPr algn="ctr">
              <a:lnSpc>
                <a:spcPct val="90000"/>
              </a:lnSpc>
            </a:pPr>
            <a:r>
              <a:rPr lang="pt-BR" sz="3600" b="1" dirty="0">
                <a:solidFill>
                  <a:srgbClr val="FFFF00"/>
                </a:solidFill>
                <a:latin typeface="Calibri Light"/>
              </a:rPr>
              <a:t>A</a:t>
            </a:r>
            <a:r>
              <a:rPr lang="pt-BR" sz="3600" b="1" strike="noStrike" dirty="0" smtClean="0">
                <a:solidFill>
                  <a:srgbClr val="FFFF00"/>
                </a:solidFill>
                <a:latin typeface="Calibri Light"/>
              </a:rPr>
              <a:t>tuação do </a:t>
            </a:r>
            <a:r>
              <a:rPr lang="pt-BR" sz="3600" b="1" strike="noStrike" dirty="0" err="1" smtClean="0">
                <a:solidFill>
                  <a:srgbClr val="FFFF00"/>
                </a:solidFill>
                <a:latin typeface="Calibri Light"/>
              </a:rPr>
              <a:t>Nudam</a:t>
            </a:r>
            <a:r>
              <a:rPr lang="pt-BR" sz="3600" b="1" strike="noStrike" dirty="0" smtClean="0">
                <a:solidFill>
                  <a:srgbClr val="FFFF00"/>
                </a:solidFill>
                <a:latin typeface="Calibri Light"/>
              </a:rPr>
              <a:t> </a:t>
            </a:r>
            <a:endParaRPr sz="3600"/>
          </a:p>
        </p:txBody>
      </p:sp>
      <p:sp>
        <p:nvSpPr>
          <p:cNvPr id="83" name="TextShape 2"/>
          <p:cNvSpPr txBox="1"/>
          <p:nvPr/>
        </p:nvSpPr>
        <p:spPr>
          <a:xfrm>
            <a:off x="838080" y="1571612"/>
            <a:ext cx="10515240" cy="4604908"/>
          </a:xfrm>
          <a:prstGeom prst="rect">
            <a:avLst/>
          </a:prstGeom>
          <a:noFill/>
          <a:ln>
            <a:noFill/>
          </a:ln>
        </p:spPr>
        <p:txBody>
          <a:bodyPr/>
          <a:lstStyle/>
          <a:p>
            <a:pPr>
              <a:lnSpc>
                <a:spcPct val="90000"/>
              </a:lnSpc>
            </a:pPr>
            <a:endParaRPr/>
          </a:p>
          <a:p>
            <a:pPr>
              <a:spcBef>
                <a:spcPts val="0"/>
              </a:spcBef>
              <a:spcAft>
                <a:spcPts val="1200"/>
              </a:spcAft>
              <a:buFont typeface="Arial" pitchFamily="34" charset="0"/>
              <a:buChar char="•"/>
            </a:pPr>
            <a:r>
              <a:rPr lang="pt-BR" sz="2800" dirty="0" smtClean="0">
                <a:solidFill>
                  <a:srgbClr val="FFFF00"/>
                </a:solidFill>
              </a:rPr>
              <a:t>Criação do </a:t>
            </a:r>
            <a:r>
              <a:rPr lang="pt-BR" sz="2800" dirty="0" err="1" smtClean="0">
                <a:solidFill>
                  <a:srgbClr val="FFFF00"/>
                </a:solidFill>
              </a:rPr>
              <a:t>Nudam</a:t>
            </a:r>
            <a:r>
              <a:rPr lang="pt-BR" sz="2800" dirty="0" smtClean="0">
                <a:solidFill>
                  <a:srgbClr val="FFFF00"/>
                </a:solidFill>
              </a:rPr>
              <a:t>, ato normativo n. 450, de 18 de junho de 2015</a:t>
            </a:r>
          </a:p>
          <a:p>
            <a:pPr>
              <a:spcBef>
                <a:spcPts val="0"/>
              </a:spcBef>
              <a:spcAft>
                <a:spcPts val="1200"/>
              </a:spcAft>
              <a:buFont typeface="Arial" pitchFamily="34" charset="0"/>
              <a:buChar char="•"/>
            </a:pPr>
            <a:r>
              <a:rPr lang="pt-BR" sz="2800" dirty="0" smtClean="0">
                <a:solidFill>
                  <a:srgbClr val="FFFF00"/>
                </a:solidFill>
              </a:rPr>
              <a:t>Eixos temáticos:</a:t>
            </a:r>
          </a:p>
          <a:p>
            <a:pPr>
              <a:spcBef>
                <a:spcPts val="0"/>
              </a:spcBef>
              <a:spcAft>
                <a:spcPts val="1200"/>
              </a:spcAft>
            </a:pPr>
            <a:r>
              <a:rPr lang="pt-BR" sz="2400" dirty="0" smtClean="0">
                <a:solidFill>
                  <a:srgbClr val="FFFF00"/>
                </a:solidFill>
              </a:rPr>
              <a:t>Regularização Fundiária</a:t>
            </a:r>
          </a:p>
          <a:p>
            <a:pPr>
              <a:spcBef>
                <a:spcPts val="0"/>
              </a:spcBef>
              <a:spcAft>
                <a:spcPts val="1200"/>
              </a:spcAft>
            </a:pPr>
            <a:r>
              <a:rPr lang="pt-BR" sz="2400" dirty="0" smtClean="0">
                <a:solidFill>
                  <a:srgbClr val="FFFF00"/>
                </a:solidFill>
              </a:rPr>
              <a:t>Conflitos fundiários urbanos</a:t>
            </a:r>
          </a:p>
          <a:p>
            <a:pPr>
              <a:spcBef>
                <a:spcPts val="0"/>
              </a:spcBef>
              <a:spcAft>
                <a:spcPts val="1200"/>
              </a:spcAft>
            </a:pPr>
            <a:r>
              <a:rPr lang="pt-BR" sz="2400" dirty="0" smtClean="0">
                <a:solidFill>
                  <a:srgbClr val="FFFF00"/>
                </a:solidFill>
              </a:rPr>
              <a:t>Conflitos fundiários agrários</a:t>
            </a:r>
          </a:p>
          <a:p>
            <a:pPr>
              <a:spcBef>
                <a:spcPts val="0"/>
              </a:spcBef>
              <a:spcAft>
                <a:spcPts val="1200"/>
              </a:spcAft>
            </a:pPr>
            <a:r>
              <a:rPr lang="pt-BR" sz="2400" dirty="0" smtClean="0">
                <a:solidFill>
                  <a:srgbClr val="FFFF00"/>
                </a:solidFill>
              </a:rPr>
              <a:t>Rio Doce (ato normativo n. 518, de 22 de agosto de 2016)</a:t>
            </a:r>
          </a:p>
          <a:p>
            <a:pPr>
              <a:spcBef>
                <a:spcPts val="0"/>
              </a:spcBef>
              <a:spcAft>
                <a:spcPts val="1200"/>
              </a:spcAft>
              <a:buFont typeface="Arial" pitchFamily="34" charset="0"/>
              <a:buChar char="•"/>
            </a:pPr>
            <a:r>
              <a:rPr lang="pt-BR" sz="2800" dirty="0" smtClean="0">
                <a:solidFill>
                  <a:srgbClr val="FFFF00"/>
                </a:solidFill>
              </a:rPr>
              <a:t>Principal foco de atuação: Regularização fundiária</a:t>
            </a:r>
            <a:endParaRPr smtClean="0">
              <a:solidFill>
                <a:srgbClr val="FFFF00"/>
              </a:solidFill>
            </a:endParaRPr>
          </a:p>
          <a:p>
            <a:pPr>
              <a:lnSpc>
                <a:spcPct val="9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464" y="2714620"/>
            <a:ext cx="10515240" cy="1325160"/>
          </a:xfrm>
        </p:spPr>
        <p:txBody>
          <a:bodyPr/>
          <a:lstStyle/>
          <a:p>
            <a:pPr algn="ctr"/>
            <a:r>
              <a:rPr lang="pt-BR" sz="6000" b="1" smtClean="0">
                <a:solidFill>
                  <a:srgbClr val="FFFF00"/>
                </a:solidFill>
              </a:rPr>
              <a:t>Alguns </a:t>
            </a:r>
            <a:r>
              <a:rPr lang="pt-BR" sz="6000" b="1">
                <a:solidFill>
                  <a:srgbClr val="FFFF00"/>
                </a:solidFill>
              </a:rPr>
              <a:t>c</a:t>
            </a:r>
            <a:r>
              <a:rPr lang="pt-BR" sz="6000" b="1" smtClean="0">
                <a:solidFill>
                  <a:srgbClr val="FFFF00"/>
                </a:solidFill>
              </a:rPr>
              <a:t>asos </a:t>
            </a:r>
            <a:r>
              <a:rPr lang="pt-BR" sz="6000" b="1" dirty="0" smtClean="0">
                <a:solidFill>
                  <a:srgbClr val="FFFF00"/>
                </a:solidFill>
              </a:rPr>
              <a:t>de conflitos possessórios acompanhados pelo NUDAM</a:t>
            </a:r>
            <a:endParaRPr lang="pt-BR" sz="6000" b="1"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Resolução Extrajudicial de Conflitos</a:t>
            </a:r>
            <a:endParaRPr lang="pt-BR" sz="3600" b="1" dirty="0">
              <a:solidFill>
                <a:srgbClr val="FFFF00"/>
              </a:solidFill>
            </a:endParaRPr>
          </a:p>
        </p:txBody>
      </p:sp>
      <p:sp>
        <p:nvSpPr>
          <p:cNvPr id="3" name="Subtítulo 2"/>
          <p:cNvSpPr>
            <a:spLocks noGrp="1"/>
          </p:cNvSpPr>
          <p:nvPr>
            <p:ph type="subTitle"/>
          </p:nvPr>
        </p:nvSpPr>
        <p:spPr/>
        <p:txBody>
          <a:bodyPr/>
          <a:lstStyle/>
          <a:p>
            <a:pPr>
              <a:spcAft>
                <a:spcPts val="600"/>
              </a:spcAft>
              <a:buFont typeface="Arial" pitchFamily="34" charset="0"/>
              <a:buChar char="•"/>
            </a:pPr>
            <a:endParaRPr lang="pt-BR" sz="2400" dirty="0" smtClean="0">
              <a:solidFill>
                <a:srgbClr val="FFFF00"/>
              </a:solidFill>
            </a:endParaRPr>
          </a:p>
        </p:txBody>
      </p:sp>
      <p:sp>
        <p:nvSpPr>
          <p:cNvPr id="4" name="Retângulo 3"/>
          <p:cNvSpPr/>
          <p:nvPr/>
        </p:nvSpPr>
        <p:spPr>
          <a:xfrm>
            <a:off x="809588" y="1428736"/>
            <a:ext cx="10787138" cy="4478149"/>
          </a:xfrm>
          <a:prstGeom prst="rect">
            <a:avLst/>
          </a:prstGeom>
        </p:spPr>
        <p:txBody>
          <a:bodyPr wrap="square">
            <a:spAutoFit/>
          </a:bodyPr>
          <a:lstStyle/>
          <a:p>
            <a:pPr>
              <a:spcAft>
                <a:spcPts val="600"/>
              </a:spcAft>
              <a:buFont typeface="Arial" pitchFamily="34" charset="0"/>
              <a:buChar char="•"/>
            </a:pPr>
            <a:endParaRPr lang="pt-BR" sz="2400" b="1" dirty="0" smtClean="0">
              <a:solidFill>
                <a:srgbClr val="FFFF00"/>
              </a:solidFill>
            </a:endParaRPr>
          </a:p>
          <a:p>
            <a:pPr>
              <a:spcAft>
                <a:spcPts val="600"/>
              </a:spcAft>
              <a:buFont typeface="Arial" pitchFamily="34" charset="0"/>
              <a:buChar char="•"/>
            </a:pPr>
            <a:r>
              <a:rPr lang="pt-BR" sz="2400" b="1" dirty="0" smtClean="0">
                <a:solidFill>
                  <a:srgbClr val="FFFF00"/>
                </a:solidFill>
              </a:rPr>
              <a:t>Caso  do Loteamento Campo Verde, em Viana/ES:</a:t>
            </a:r>
            <a:endParaRPr lang="pt-BR" sz="2400" dirty="0" smtClean="0">
              <a:solidFill>
                <a:srgbClr val="FFFF00"/>
              </a:solidFill>
            </a:endParaRPr>
          </a:p>
          <a:p>
            <a:pPr>
              <a:spcAft>
                <a:spcPts val="600"/>
              </a:spcAft>
            </a:pPr>
            <a:r>
              <a:rPr lang="pt-BR" sz="2400" dirty="0" smtClean="0">
                <a:solidFill>
                  <a:srgbClr val="FFFF00"/>
                </a:solidFill>
              </a:rPr>
              <a:t>Ação de imissão de posse movida contra cerca de 20 famílias</a:t>
            </a:r>
          </a:p>
          <a:p>
            <a:pPr>
              <a:spcAft>
                <a:spcPts val="600"/>
              </a:spcAft>
            </a:pPr>
            <a:r>
              <a:rPr lang="pt-BR" sz="2400" dirty="0" smtClean="0">
                <a:solidFill>
                  <a:srgbClr val="FFFF00"/>
                </a:solidFill>
              </a:rPr>
              <a:t>Formalização de 11 (onze) contratos de compra e venda</a:t>
            </a:r>
          </a:p>
          <a:p>
            <a:pPr>
              <a:spcAft>
                <a:spcPts val="600"/>
              </a:spcAft>
            </a:pPr>
            <a:endParaRPr lang="pt-BR" sz="2400" dirty="0" smtClean="0">
              <a:solidFill>
                <a:srgbClr val="FFFF00"/>
              </a:solidFill>
            </a:endParaRPr>
          </a:p>
          <a:p>
            <a:pPr>
              <a:spcAft>
                <a:spcPts val="600"/>
              </a:spcAft>
              <a:buFont typeface="Arial" pitchFamily="34" charset="0"/>
              <a:buChar char="•"/>
            </a:pPr>
            <a:r>
              <a:rPr lang="pt-BR" sz="2400" b="1" dirty="0" smtClean="0">
                <a:solidFill>
                  <a:srgbClr val="FFFF00"/>
                </a:solidFill>
              </a:rPr>
              <a:t> Intermediação entre interesses do MST e da FIBRIA</a:t>
            </a:r>
          </a:p>
          <a:p>
            <a:pPr>
              <a:spcAft>
                <a:spcPts val="600"/>
              </a:spcAft>
            </a:pPr>
            <a:r>
              <a:rPr lang="pt-BR" sz="2400" dirty="0" smtClean="0">
                <a:solidFill>
                  <a:srgbClr val="FFFF00"/>
                </a:solidFill>
              </a:rPr>
              <a:t>Diversas ações de reintegração de posse</a:t>
            </a:r>
          </a:p>
          <a:p>
            <a:pPr>
              <a:spcAft>
                <a:spcPts val="600"/>
              </a:spcAft>
            </a:pPr>
            <a:r>
              <a:rPr lang="pt-BR" sz="2400" dirty="0" smtClean="0">
                <a:solidFill>
                  <a:srgbClr val="FFFF00"/>
                </a:solidFill>
              </a:rPr>
              <a:t>Grupo de diálogo formado pela DPES, DPU, INCRA, SEDH</a:t>
            </a:r>
          </a:p>
          <a:p>
            <a:pPr>
              <a:spcAft>
                <a:spcPts val="600"/>
              </a:spcAft>
            </a:pPr>
            <a:r>
              <a:rPr lang="pt-BR" sz="2400" dirty="0" smtClean="0">
                <a:solidFill>
                  <a:srgbClr val="FFFF00"/>
                </a:solidFill>
              </a:rPr>
              <a:t>Possibilidade da FIBRIA indicar uma área para assentamento do MST</a:t>
            </a:r>
          </a:p>
          <a:p>
            <a:pPr>
              <a:spcAft>
                <a:spcPts val="600"/>
              </a:spcAft>
            </a:pPr>
            <a:r>
              <a:rPr lang="pt-BR" sz="2400" dirty="0" smtClean="0">
                <a:solidFill>
                  <a:srgbClr val="FFFF00"/>
                </a:solidFill>
              </a:rPr>
              <a:t>Acordo ainda não formalizado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Atuação Judicial </a:t>
            </a:r>
            <a:endParaRPr lang="pt-BR" sz="3600" b="1" dirty="0">
              <a:solidFill>
                <a:srgbClr val="FFFF00"/>
              </a:solidFill>
            </a:endParaRPr>
          </a:p>
        </p:txBody>
      </p:sp>
      <p:sp>
        <p:nvSpPr>
          <p:cNvPr id="3" name="Espaço Reservado para Texto 2"/>
          <p:cNvSpPr>
            <a:spLocks noGrp="1"/>
          </p:cNvSpPr>
          <p:nvPr>
            <p:ph type="body"/>
          </p:nvPr>
        </p:nvSpPr>
        <p:spPr/>
        <p:txBody>
          <a:bodyPr/>
          <a:lstStyle/>
          <a:p>
            <a:endParaRPr lang="pt-BR"/>
          </a:p>
        </p:txBody>
      </p:sp>
      <p:sp>
        <p:nvSpPr>
          <p:cNvPr id="4" name="Espaço Reservado para Texto 3"/>
          <p:cNvSpPr>
            <a:spLocks noGrp="1"/>
          </p:cNvSpPr>
          <p:nvPr>
            <p:ph type="body"/>
          </p:nvPr>
        </p:nvSpPr>
        <p:spPr>
          <a:xfrm>
            <a:off x="838080" y="1571612"/>
            <a:ext cx="10515240" cy="4604908"/>
          </a:xfrm>
        </p:spPr>
        <p:txBody>
          <a:bodyPr/>
          <a:lstStyle/>
          <a:p>
            <a:endParaRPr lang="pt-BR" sz="2800" b="1" dirty="0" smtClean="0">
              <a:solidFill>
                <a:srgbClr val="FFFF00"/>
              </a:solidFill>
            </a:endParaRPr>
          </a:p>
          <a:p>
            <a:endParaRPr lang="pt-BR" dirty="0">
              <a:solidFill>
                <a:srgbClr val="FFFF00"/>
              </a:solidFill>
            </a:endParaRPr>
          </a:p>
        </p:txBody>
      </p:sp>
      <p:pic>
        <p:nvPicPr>
          <p:cNvPr id="5" name="Imagem 4" descr="C:\Users\vinicius.lamego\Downloads\20161103_1244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6976" y="1785926"/>
            <a:ext cx="6715172" cy="4357718"/>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p:nvPr>
        </p:nvSpPr>
        <p:spPr/>
        <p:txBody>
          <a:bodyPr/>
          <a:lstStyle/>
          <a:p>
            <a:endParaRPr lang="pt-BR" smtClean="0"/>
          </a:p>
          <a:p>
            <a:endParaRPr lang="pt-BR" dirty="0"/>
          </a:p>
        </p:txBody>
      </p:sp>
      <p:sp>
        <p:nvSpPr>
          <p:cNvPr id="2" name="Título 1"/>
          <p:cNvSpPr>
            <a:spLocks noGrp="1"/>
          </p:cNvSpPr>
          <p:nvPr>
            <p:ph type="title"/>
          </p:nvPr>
        </p:nvSpPr>
        <p:spPr/>
        <p:txBody>
          <a:bodyPr/>
          <a:lstStyle/>
          <a:p>
            <a:pPr algn="ctr"/>
            <a:r>
              <a:rPr lang="pt-BR" sz="3200" b="1" dirty="0" smtClean="0">
                <a:solidFill>
                  <a:srgbClr val="FFFF00"/>
                </a:solidFill>
              </a:rPr>
              <a:t>Loteamento Morada do Vale, Barbados, Colatina/ES</a:t>
            </a:r>
            <a:endParaRPr lang="pt-BR" sz="3200" b="1" dirty="0">
              <a:solidFill>
                <a:srgbClr val="FFFF00"/>
              </a:solidFill>
            </a:endParaRPr>
          </a:p>
        </p:txBody>
      </p:sp>
      <p:sp>
        <p:nvSpPr>
          <p:cNvPr id="4" name="Retângulo 3"/>
          <p:cNvSpPr/>
          <p:nvPr/>
        </p:nvSpPr>
        <p:spPr>
          <a:xfrm>
            <a:off x="881026" y="1674674"/>
            <a:ext cx="10501386" cy="4339650"/>
          </a:xfrm>
          <a:prstGeom prst="rect">
            <a:avLst/>
          </a:prstGeom>
        </p:spPr>
        <p:txBody>
          <a:bodyPr wrap="square">
            <a:spAutoFit/>
          </a:bodyPr>
          <a:lstStyle/>
          <a:p>
            <a:pPr>
              <a:spcAft>
                <a:spcPts val="1200"/>
              </a:spcAft>
              <a:buFont typeface="Arial" pitchFamily="34" charset="0"/>
              <a:buChar char="•"/>
            </a:pPr>
            <a:r>
              <a:rPr lang="pt-BR" sz="2400" dirty="0" smtClean="0">
                <a:solidFill>
                  <a:srgbClr val="FFFF00"/>
                </a:solidFill>
              </a:rPr>
              <a:t>Expedição de ofícios aos órgãos competentes;</a:t>
            </a:r>
          </a:p>
          <a:p>
            <a:pPr>
              <a:spcAft>
                <a:spcPts val="1200"/>
              </a:spcAft>
              <a:buFont typeface="Arial" pitchFamily="34" charset="0"/>
              <a:buChar char="•"/>
            </a:pPr>
            <a:r>
              <a:rPr lang="pt-BR" sz="2400" dirty="0" smtClean="0">
                <a:solidFill>
                  <a:srgbClr val="FFFF00"/>
                </a:solidFill>
              </a:rPr>
              <a:t> Atendimento aos requeridos no local do litígio;</a:t>
            </a:r>
          </a:p>
          <a:p>
            <a:pPr>
              <a:spcAft>
                <a:spcPts val="1200"/>
              </a:spcAft>
              <a:buFont typeface="Arial" pitchFamily="34" charset="0"/>
              <a:buChar char="•"/>
            </a:pPr>
            <a:r>
              <a:rPr lang="pt-BR" sz="2400" dirty="0" smtClean="0">
                <a:solidFill>
                  <a:srgbClr val="FFFF00"/>
                </a:solidFill>
              </a:rPr>
              <a:t> Contestação;</a:t>
            </a:r>
          </a:p>
          <a:p>
            <a:pPr>
              <a:spcAft>
                <a:spcPts val="1200"/>
              </a:spcAft>
              <a:buFont typeface="Arial" pitchFamily="34" charset="0"/>
              <a:buChar char="•"/>
            </a:pPr>
            <a:r>
              <a:rPr lang="pt-BR" sz="2400" dirty="0" smtClean="0">
                <a:solidFill>
                  <a:srgbClr val="FFFF00"/>
                </a:solidFill>
              </a:rPr>
              <a:t> Agravo de Instrumento</a:t>
            </a:r>
          </a:p>
          <a:p>
            <a:pPr>
              <a:spcAft>
                <a:spcPts val="1200"/>
              </a:spcAft>
              <a:buFont typeface="Arial" pitchFamily="34" charset="0"/>
              <a:buChar char="•"/>
            </a:pPr>
            <a:r>
              <a:rPr lang="pt-BR" sz="2400" dirty="0" smtClean="0">
                <a:solidFill>
                  <a:srgbClr val="FFFF00"/>
                </a:solidFill>
              </a:rPr>
              <a:t> Ação Civil Pública</a:t>
            </a:r>
          </a:p>
          <a:p>
            <a:pPr>
              <a:spcAft>
                <a:spcPts val="1200"/>
              </a:spcAft>
              <a:buFont typeface="Arial" pitchFamily="34" charset="0"/>
              <a:buChar char="•"/>
            </a:pPr>
            <a:r>
              <a:rPr lang="pt-BR" sz="2400" dirty="0" smtClean="0">
                <a:solidFill>
                  <a:srgbClr val="FFFF00"/>
                </a:solidFill>
              </a:rPr>
              <a:t> Acompanhamento dos atos preparatórios ao cumprimento do ato de remoção compulsória</a:t>
            </a:r>
          </a:p>
          <a:p>
            <a:pPr>
              <a:spcAft>
                <a:spcPts val="1200"/>
              </a:spcAft>
              <a:buFont typeface="Arial" pitchFamily="34" charset="0"/>
              <a:buChar char="•"/>
            </a:pPr>
            <a:r>
              <a:rPr lang="pt-BR" sz="2400" dirty="0" smtClean="0">
                <a:solidFill>
                  <a:srgbClr val="FFFF00"/>
                </a:solidFill>
              </a:rPr>
              <a:t> Suspensão dos efeitos de medida liminar de reintegração de posse em sede de Agravo de Instrumento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nicius\Downloads\IMG-20170515-WA0009 (1) (1).jpg"/>
          <p:cNvPicPr>
            <a:picLocks noChangeAspect="1" noChangeArrowheads="1"/>
          </p:cNvPicPr>
          <p:nvPr/>
        </p:nvPicPr>
        <p:blipFill>
          <a:blip r:embed="rId2"/>
          <a:srcRect/>
          <a:stretch>
            <a:fillRect/>
          </a:stretch>
        </p:blipFill>
        <p:spPr bwMode="auto">
          <a:xfrm>
            <a:off x="2738414" y="1857364"/>
            <a:ext cx="6643734" cy="4214842"/>
          </a:xfrm>
          <a:prstGeom prst="rect">
            <a:avLst/>
          </a:prstGeom>
          <a:noFill/>
        </p:spPr>
      </p:pic>
      <p:sp>
        <p:nvSpPr>
          <p:cNvPr id="7" name="Espaço Reservado para Texto 6"/>
          <p:cNvSpPr>
            <a:spLocks noGrp="1"/>
          </p:cNvSpPr>
          <p:nvPr>
            <p:ph type="body"/>
          </p:nvPr>
        </p:nvSpPr>
        <p:spPr/>
        <p:txBody>
          <a:bodyPr/>
          <a:lstStyle/>
          <a:p>
            <a:endParaRPr lang="pt-BR"/>
          </a:p>
        </p:txBody>
      </p:sp>
      <p:sp>
        <p:nvSpPr>
          <p:cNvPr id="2" name="Título 1"/>
          <p:cNvSpPr>
            <a:spLocks noGrp="1"/>
          </p:cNvSpPr>
          <p:nvPr>
            <p:ph type="title"/>
          </p:nvPr>
        </p:nvSpPr>
        <p:spPr/>
        <p:txBody>
          <a:bodyPr/>
          <a:lstStyle/>
          <a:p>
            <a:pPr algn="ctr"/>
            <a:r>
              <a:rPr lang="pt-BR" sz="3200" b="1" dirty="0" smtClean="0">
                <a:solidFill>
                  <a:srgbClr val="FFFF00"/>
                </a:solidFill>
              </a:rPr>
              <a:t>Articulação com os movimentos sociais e com o Poder Público</a:t>
            </a:r>
            <a:endParaRPr lang="pt-BR" sz="3200" b="1" dirty="0">
              <a:solidFill>
                <a:srgbClr val="FFFF00"/>
              </a:solidFill>
            </a:endParaRPr>
          </a:p>
        </p:txBody>
      </p:sp>
      <p:sp>
        <p:nvSpPr>
          <p:cNvPr id="8" name="Espaço Reservado para Texto 7"/>
          <p:cNvSpPr>
            <a:spLocks noGrp="1"/>
          </p:cNvSpPr>
          <p:nvPr>
            <p:ph type="body"/>
          </p:nvPr>
        </p:nvSpPr>
        <p:spPr/>
        <p:txBody>
          <a:bodyPr/>
          <a:lstStyle/>
          <a:p>
            <a:endParaRPr lang="pt-B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Padre Gabriel II, Cariacica /ES</a:t>
            </a:r>
            <a:endParaRPr lang="pt-BR" sz="3600" b="1" dirty="0">
              <a:solidFill>
                <a:srgbClr val="FFFF00"/>
              </a:solidFill>
            </a:endParaRPr>
          </a:p>
        </p:txBody>
      </p:sp>
      <p:sp>
        <p:nvSpPr>
          <p:cNvPr id="3" name="Subtítulo 2"/>
          <p:cNvSpPr>
            <a:spLocks noGrp="1"/>
          </p:cNvSpPr>
          <p:nvPr>
            <p:ph type="subTitle"/>
          </p:nvPr>
        </p:nvSpPr>
        <p:spPr/>
        <p:txBody>
          <a:bodyPr/>
          <a:lstStyle/>
          <a:p>
            <a:endParaRPr lang="pt-BR" sz="2200" dirty="0" smtClean="0">
              <a:solidFill>
                <a:srgbClr val="FFFF00"/>
              </a:solidFill>
            </a:endParaRPr>
          </a:p>
          <a:p>
            <a:r>
              <a:rPr lang="pt-BR" sz="2200" dirty="0">
                <a:solidFill>
                  <a:srgbClr val="FFFF00"/>
                </a:solidFill>
              </a:rPr>
              <a:t> </a:t>
            </a:r>
            <a:endParaRPr lang="pt-BR" sz="2200" dirty="0" smtClean="0">
              <a:solidFill>
                <a:srgbClr val="FFFF00"/>
              </a:solidFill>
            </a:endParaRPr>
          </a:p>
          <a:p>
            <a:endParaRPr lang="pt-BR" sz="2200" dirty="0">
              <a:solidFill>
                <a:srgbClr val="FFFF00"/>
              </a:solidFill>
            </a:endParaRPr>
          </a:p>
          <a:p>
            <a:endParaRPr lang="pt-BR" sz="2200" dirty="0">
              <a:solidFill>
                <a:srgbClr val="FFFF00"/>
              </a:solidFill>
            </a:endParaRPr>
          </a:p>
        </p:txBody>
      </p:sp>
      <p:sp>
        <p:nvSpPr>
          <p:cNvPr id="4" name="Retângulo 3"/>
          <p:cNvSpPr/>
          <p:nvPr/>
        </p:nvSpPr>
        <p:spPr>
          <a:xfrm>
            <a:off x="809588" y="1571611"/>
            <a:ext cx="10787138" cy="4893647"/>
          </a:xfrm>
          <a:prstGeom prst="rect">
            <a:avLst/>
          </a:prstGeom>
        </p:spPr>
        <p:txBody>
          <a:bodyPr wrap="square">
            <a:spAutoFit/>
          </a:bodyPr>
          <a:lstStyle/>
          <a:p>
            <a:pPr>
              <a:buFont typeface="Arial" pitchFamily="34" charset="0"/>
              <a:buChar char="•"/>
            </a:pPr>
            <a:r>
              <a:rPr lang="pt-BR" sz="2400" dirty="0" smtClean="0">
                <a:solidFill>
                  <a:srgbClr val="FFFF00"/>
                </a:solidFill>
              </a:rPr>
              <a:t> Ocupação de cerca de 120 famílias,  durante 3 anos, em área do Município com destinação  para construção de posto de saúde</a:t>
            </a:r>
          </a:p>
          <a:p>
            <a:endParaRPr lang="pt-BR" sz="2400" dirty="0" smtClean="0">
              <a:solidFill>
                <a:srgbClr val="FFFF00"/>
              </a:solidFill>
            </a:endParaRPr>
          </a:p>
          <a:p>
            <a:pPr>
              <a:buFont typeface="Arial" pitchFamily="34" charset="0"/>
              <a:buChar char="•"/>
            </a:pPr>
            <a:r>
              <a:rPr lang="pt-BR" sz="2400" dirty="0" smtClean="0">
                <a:solidFill>
                  <a:srgbClr val="FFFF00"/>
                </a:solidFill>
              </a:rPr>
              <a:t> Diálogo com o  Movimento Nacional de Luta pela Moradia (MNLM)</a:t>
            </a:r>
          </a:p>
          <a:p>
            <a:endParaRPr lang="pt-BR" sz="2400" dirty="0" smtClean="0">
              <a:solidFill>
                <a:srgbClr val="FFFF00"/>
              </a:solidFill>
            </a:endParaRPr>
          </a:p>
          <a:p>
            <a:pPr>
              <a:buFont typeface="Arial" pitchFamily="34" charset="0"/>
              <a:buChar char="•"/>
            </a:pPr>
            <a:r>
              <a:rPr lang="pt-BR" sz="2400" dirty="0" smtClean="0">
                <a:solidFill>
                  <a:srgbClr val="FFFF00"/>
                </a:solidFill>
              </a:rPr>
              <a:t> Reunião com o Prefeito</a:t>
            </a:r>
          </a:p>
          <a:p>
            <a:endParaRPr lang="pt-BR" sz="2400" dirty="0" smtClean="0">
              <a:solidFill>
                <a:srgbClr val="FFFF00"/>
              </a:solidFill>
            </a:endParaRPr>
          </a:p>
          <a:p>
            <a:pPr>
              <a:buFont typeface="Arial" pitchFamily="34" charset="0"/>
              <a:buChar char="•"/>
            </a:pPr>
            <a:r>
              <a:rPr lang="pt-BR" sz="2400" dirty="0" smtClean="0">
                <a:solidFill>
                  <a:srgbClr val="FFFF00"/>
                </a:solidFill>
              </a:rPr>
              <a:t> Participação no Conselho de Habitação de Interesse Social</a:t>
            </a:r>
          </a:p>
          <a:p>
            <a:endParaRPr lang="pt-BR" sz="2400" dirty="0" smtClean="0">
              <a:solidFill>
                <a:srgbClr val="FFFF00"/>
              </a:solidFill>
            </a:endParaRPr>
          </a:p>
          <a:p>
            <a:pPr>
              <a:buFont typeface="Arial" pitchFamily="34" charset="0"/>
              <a:buChar char="•"/>
            </a:pPr>
            <a:r>
              <a:rPr lang="pt-BR" sz="2400" dirty="0" smtClean="0">
                <a:solidFill>
                  <a:srgbClr val="FFFF00"/>
                </a:solidFill>
              </a:rPr>
              <a:t> Ação Civil Pública: liminar concedendo aluguel cidadão para 40 famílias suspensa</a:t>
            </a:r>
          </a:p>
          <a:p>
            <a:endParaRPr lang="pt-BR" sz="2400" dirty="0" smtClean="0">
              <a:solidFill>
                <a:srgbClr val="FFFF00"/>
              </a:solidFill>
            </a:endParaRPr>
          </a:p>
          <a:p>
            <a:pPr>
              <a:buFont typeface="Arial" pitchFamily="34" charset="0"/>
              <a:buChar char="•"/>
            </a:pPr>
            <a:r>
              <a:rPr lang="pt-BR" sz="2400" dirty="0" smtClean="0">
                <a:solidFill>
                  <a:srgbClr val="FFFF00"/>
                </a:solidFill>
              </a:rPr>
              <a:t> Concessão de aluguel cidadão a parte das famílias pelo prefeito</a:t>
            </a:r>
            <a:endParaRPr lang="pt-B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Minimização de danos no cumprimento de medida de remoção compulsória</a:t>
            </a:r>
            <a:endParaRPr lang="pt-BR" sz="3600" b="1" dirty="0">
              <a:solidFill>
                <a:srgbClr val="FFFF00"/>
              </a:solidFill>
            </a:endParaRPr>
          </a:p>
        </p:txBody>
      </p:sp>
      <p:sp>
        <p:nvSpPr>
          <p:cNvPr id="3" name="Espaço Reservado para Texto 2"/>
          <p:cNvSpPr>
            <a:spLocks noGrp="1"/>
          </p:cNvSpPr>
          <p:nvPr>
            <p:ph type="body"/>
          </p:nvPr>
        </p:nvSpPr>
        <p:spPr/>
        <p:txBody>
          <a:bodyPr/>
          <a:lstStyle/>
          <a:p>
            <a:endParaRPr lang="pt-BR"/>
          </a:p>
        </p:txBody>
      </p:sp>
      <p:sp>
        <p:nvSpPr>
          <p:cNvPr id="4" name="Espaço Reservado para Texto 3"/>
          <p:cNvSpPr>
            <a:spLocks noGrp="1"/>
          </p:cNvSpPr>
          <p:nvPr>
            <p:ph type="body"/>
          </p:nvPr>
        </p:nvSpPr>
        <p:spPr/>
        <p:txBody>
          <a:bodyPr/>
          <a:lstStyle/>
          <a:p>
            <a:endParaRPr lang="pt-BR" dirty="0"/>
          </a:p>
        </p:txBody>
      </p:sp>
      <p:pic>
        <p:nvPicPr>
          <p:cNvPr id="5" name="Imagem 4" descr="C:\Users\vinicius.lamego\Downloads\Foto Nilson Soela 2.jpg"/>
          <p:cNvPicPr/>
          <p:nvPr/>
        </p:nvPicPr>
        <p:blipFill>
          <a:blip r:embed="rId2">
            <a:extLst>
              <a:ext uri="{28A0092B-C50C-407E-A947-70E740481C1C}">
                <a14:useLocalDpi xmlns:a14="http://schemas.microsoft.com/office/drawing/2010/main" val="0"/>
              </a:ext>
            </a:extLst>
          </a:blip>
          <a:srcRect/>
          <a:stretch>
            <a:fillRect/>
          </a:stretch>
        </p:blipFill>
        <p:spPr bwMode="auto">
          <a:xfrm>
            <a:off x="2309786" y="1857364"/>
            <a:ext cx="7715304" cy="428628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b="1" dirty="0" smtClean="0">
                <a:solidFill>
                  <a:srgbClr val="FFFF00"/>
                </a:solidFill>
              </a:rPr>
              <a:t>Empreendimento, Nilson </a:t>
            </a:r>
            <a:r>
              <a:rPr lang="pt-BR" sz="3600" b="1" dirty="0" err="1" smtClean="0">
                <a:solidFill>
                  <a:srgbClr val="FFFF00"/>
                </a:solidFill>
              </a:rPr>
              <a:t>Soela</a:t>
            </a:r>
            <a:r>
              <a:rPr lang="pt-BR" sz="3600" b="1" dirty="0" smtClean="0">
                <a:solidFill>
                  <a:srgbClr val="FFFF00"/>
                </a:solidFill>
              </a:rPr>
              <a:t> III, Colatina/ES</a:t>
            </a:r>
            <a:endParaRPr lang="pt-BR" sz="3600" b="1" dirty="0">
              <a:solidFill>
                <a:srgbClr val="FFFF00"/>
              </a:solidFill>
            </a:endParaRPr>
          </a:p>
        </p:txBody>
      </p:sp>
      <p:sp>
        <p:nvSpPr>
          <p:cNvPr id="3" name="Subtítulo 2"/>
          <p:cNvSpPr>
            <a:spLocks noGrp="1"/>
          </p:cNvSpPr>
          <p:nvPr>
            <p:ph type="subTitle"/>
          </p:nvPr>
        </p:nvSpPr>
        <p:spPr/>
        <p:txBody>
          <a:bodyPr/>
          <a:lstStyle/>
          <a:p>
            <a:pPr>
              <a:spcAft>
                <a:spcPts val="1200"/>
              </a:spcAft>
              <a:buFont typeface="Arial" pitchFamily="34" charset="0"/>
              <a:buChar char="•"/>
            </a:pPr>
            <a:r>
              <a:rPr lang="pt-BR" dirty="0" smtClean="0">
                <a:solidFill>
                  <a:srgbClr val="FFFF00"/>
                </a:solidFill>
              </a:rPr>
              <a:t> </a:t>
            </a:r>
            <a:endParaRPr lang="pt-BR" sz="2400" dirty="0">
              <a:solidFill>
                <a:srgbClr val="FFFF00"/>
              </a:solidFill>
            </a:endParaRPr>
          </a:p>
        </p:txBody>
      </p:sp>
      <p:sp>
        <p:nvSpPr>
          <p:cNvPr id="4" name="Retângulo 3"/>
          <p:cNvSpPr/>
          <p:nvPr/>
        </p:nvSpPr>
        <p:spPr>
          <a:xfrm>
            <a:off x="952464" y="1751618"/>
            <a:ext cx="10572824" cy="3447098"/>
          </a:xfrm>
          <a:prstGeom prst="rect">
            <a:avLst/>
          </a:prstGeom>
        </p:spPr>
        <p:txBody>
          <a:bodyPr wrap="square">
            <a:spAutoFit/>
          </a:bodyPr>
          <a:lstStyle/>
          <a:p>
            <a:pPr algn="just">
              <a:spcAft>
                <a:spcPts val="1200"/>
              </a:spcAft>
              <a:buFont typeface="Arial" pitchFamily="34" charset="0"/>
              <a:buChar char="•"/>
            </a:pPr>
            <a:r>
              <a:rPr lang="pt-BR" sz="2400" dirty="0" smtClean="0">
                <a:solidFill>
                  <a:srgbClr val="FFFF00"/>
                </a:solidFill>
              </a:rPr>
              <a:t>Ocupação de unidades habitacionais de </a:t>
            </a:r>
            <a:r>
              <a:rPr lang="pt-BR" sz="2400" dirty="0" err="1" smtClean="0">
                <a:solidFill>
                  <a:srgbClr val="FFFF00"/>
                </a:solidFill>
              </a:rPr>
              <a:t>empreendimeto</a:t>
            </a:r>
            <a:r>
              <a:rPr lang="pt-BR" sz="2400" dirty="0" smtClean="0">
                <a:solidFill>
                  <a:srgbClr val="FFFF00"/>
                </a:solidFill>
              </a:rPr>
              <a:t> do PMCMV que estava paralisado</a:t>
            </a:r>
          </a:p>
          <a:p>
            <a:pPr algn="just">
              <a:spcAft>
                <a:spcPts val="1200"/>
              </a:spcAft>
              <a:buFont typeface="Arial" pitchFamily="34" charset="0"/>
              <a:buChar char="•"/>
            </a:pPr>
            <a:r>
              <a:rPr lang="pt-BR" sz="2400" dirty="0" smtClean="0">
                <a:solidFill>
                  <a:srgbClr val="FFFF00"/>
                </a:solidFill>
              </a:rPr>
              <a:t> Envolveu mais de 400 famílias</a:t>
            </a:r>
          </a:p>
          <a:p>
            <a:pPr algn="just">
              <a:spcAft>
                <a:spcPts val="1200"/>
              </a:spcAft>
              <a:buFont typeface="Arial" pitchFamily="34" charset="0"/>
              <a:buChar char="•"/>
            </a:pPr>
            <a:r>
              <a:rPr lang="pt-BR" sz="2400" dirty="0" smtClean="0">
                <a:solidFill>
                  <a:srgbClr val="FFFF00"/>
                </a:solidFill>
              </a:rPr>
              <a:t> Rede de proteção de direitos humanos pela DPES, DPU, PPDDH, CEDH</a:t>
            </a:r>
          </a:p>
          <a:p>
            <a:pPr algn="just">
              <a:spcAft>
                <a:spcPts val="1200"/>
              </a:spcAft>
              <a:buFont typeface="Arial" pitchFamily="34" charset="0"/>
              <a:buChar char="•"/>
            </a:pPr>
            <a:r>
              <a:rPr lang="pt-BR" sz="2400" dirty="0" smtClean="0">
                <a:solidFill>
                  <a:srgbClr val="FFFF00"/>
                </a:solidFill>
              </a:rPr>
              <a:t> Cumprimento da medida sem abuso de violência</a:t>
            </a:r>
          </a:p>
          <a:p>
            <a:pPr algn="just">
              <a:spcAft>
                <a:spcPts val="1200"/>
              </a:spcAft>
              <a:buFont typeface="Arial" pitchFamily="34" charset="0"/>
              <a:buChar char="•"/>
            </a:pPr>
            <a:r>
              <a:rPr lang="pt-BR" sz="2400" dirty="0" smtClean="0">
                <a:solidFill>
                  <a:srgbClr val="FFFF00"/>
                </a:solidFill>
              </a:rPr>
              <a:t> Ausência de participação dos poderes públicos</a:t>
            </a:r>
          </a:p>
          <a:p>
            <a:pPr algn="just">
              <a:spcAft>
                <a:spcPts val="1200"/>
              </a:spcAft>
              <a:buFont typeface="Arial" pitchFamily="34" charset="0"/>
              <a:buChar char="•"/>
            </a:pPr>
            <a:r>
              <a:rPr lang="pt-BR" sz="2400" dirty="0" smtClean="0">
                <a:solidFill>
                  <a:srgbClr val="FFFF00"/>
                </a:solidFill>
              </a:rPr>
              <a:t> Interposição de ações coletivas para </a:t>
            </a:r>
            <a:r>
              <a:rPr lang="pt-BR" sz="2400" dirty="0" err="1" smtClean="0">
                <a:solidFill>
                  <a:srgbClr val="FFFF00"/>
                </a:solidFill>
              </a:rPr>
              <a:t>abrigamento</a:t>
            </a:r>
            <a:r>
              <a:rPr lang="pt-BR" sz="2400" dirty="0" smtClean="0">
                <a:solidFill>
                  <a:srgbClr val="FFFF00"/>
                </a:solidFill>
              </a:rPr>
              <a:t> de crianças e idosos</a:t>
            </a:r>
            <a:endParaRPr lang="pt-BR" sz="2400"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Atuação Conjunta</a:t>
            </a:r>
            <a:endParaRPr lang="pt-BR" sz="3600" b="1" dirty="0">
              <a:solidFill>
                <a:srgbClr val="FFFF00"/>
              </a:solidFill>
            </a:endParaRPr>
          </a:p>
        </p:txBody>
      </p:sp>
      <p:sp>
        <p:nvSpPr>
          <p:cNvPr id="3" name="Espaço Reservado para Texto 2"/>
          <p:cNvSpPr>
            <a:spLocks noGrp="1"/>
          </p:cNvSpPr>
          <p:nvPr>
            <p:ph type="body"/>
          </p:nvPr>
        </p:nvSpPr>
        <p:spPr/>
        <p:txBody>
          <a:bodyPr/>
          <a:lstStyle/>
          <a:p>
            <a:endParaRPr lang="pt-BR"/>
          </a:p>
        </p:txBody>
      </p:sp>
      <p:sp>
        <p:nvSpPr>
          <p:cNvPr id="4" name="Espaço Reservado para Texto 3"/>
          <p:cNvSpPr>
            <a:spLocks noGrp="1"/>
          </p:cNvSpPr>
          <p:nvPr>
            <p:ph type="body"/>
          </p:nvPr>
        </p:nvSpPr>
        <p:spPr/>
        <p:txBody>
          <a:bodyPr/>
          <a:lstStyle/>
          <a:p>
            <a:endParaRPr lang="pt-BR" dirty="0"/>
          </a:p>
        </p:txBody>
      </p:sp>
      <p:pic>
        <p:nvPicPr>
          <p:cNvPr id="5" name="Imagem 4" descr="C:\Users\vinicius.lamego\Downloads\IMG-20160922-WA0006.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6976" y="1908363"/>
            <a:ext cx="6858048" cy="4235281"/>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Loteamento Morada da Barra, Vila Velha/ES</a:t>
            </a:r>
            <a:endParaRPr lang="pt-BR" sz="3600" b="1" dirty="0">
              <a:solidFill>
                <a:srgbClr val="FFFF00"/>
              </a:solidFill>
            </a:endParaRPr>
          </a:p>
        </p:txBody>
      </p:sp>
      <p:sp>
        <p:nvSpPr>
          <p:cNvPr id="3" name="Subtítulo 2"/>
          <p:cNvSpPr>
            <a:spLocks noGrp="1"/>
          </p:cNvSpPr>
          <p:nvPr>
            <p:ph type="subTitle"/>
          </p:nvPr>
        </p:nvSpPr>
        <p:spPr/>
        <p:txBody>
          <a:bodyPr/>
          <a:lstStyle/>
          <a:p>
            <a:pPr algn="just">
              <a:spcAft>
                <a:spcPts val="1200"/>
              </a:spcAft>
            </a:pPr>
            <a:endParaRPr lang="pt-BR" sz="2400" dirty="0">
              <a:solidFill>
                <a:srgbClr val="FFFF00"/>
              </a:solidFill>
            </a:endParaRPr>
          </a:p>
          <a:p>
            <a:endParaRPr lang="pt-BR" dirty="0">
              <a:solidFill>
                <a:srgbClr val="FFFF00"/>
              </a:solidFill>
            </a:endParaRPr>
          </a:p>
        </p:txBody>
      </p:sp>
      <p:sp>
        <p:nvSpPr>
          <p:cNvPr id="4" name="Retângulo 3"/>
          <p:cNvSpPr/>
          <p:nvPr/>
        </p:nvSpPr>
        <p:spPr>
          <a:xfrm>
            <a:off x="1166778" y="1551562"/>
            <a:ext cx="10001320" cy="4031873"/>
          </a:xfrm>
          <a:prstGeom prst="rect">
            <a:avLst/>
          </a:prstGeom>
        </p:spPr>
        <p:txBody>
          <a:bodyPr wrap="square">
            <a:spAutoFit/>
          </a:bodyPr>
          <a:lstStyle/>
          <a:p>
            <a:pPr algn="just">
              <a:spcAft>
                <a:spcPts val="1200"/>
              </a:spcAft>
              <a:buFont typeface="Arial" pitchFamily="34" charset="0"/>
              <a:buChar char="•"/>
            </a:pPr>
            <a:r>
              <a:rPr lang="pt-BR" sz="2400" dirty="0" smtClean="0">
                <a:solidFill>
                  <a:srgbClr val="FFFF00"/>
                </a:solidFill>
              </a:rPr>
              <a:t>Defensor Cível  do Núcleo de Vila Velha apresentou a defesa e interpôs Agravo de Instrumento contra medida liminar proferida em ação possessória;</a:t>
            </a:r>
          </a:p>
          <a:p>
            <a:pPr algn="just">
              <a:spcAft>
                <a:spcPts val="1200"/>
              </a:spcAft>
              <a:buFont typeface="Arial" pitchFamily="34" charset="0"/>
              <a:buChar char="•"/>
            </a:pPr>
            <a:r>
              <a:rPr lang="pt-BR" sz="2400" dirty="0" smtClean="0">
                <a:solidFill>
                  <a:srgbClr val="FFFF00"/>
                </a:solidFill>
              </a:rPr>
              <a:t> Pedido de apoio e assessoria ao NUDAM;</a:t>
            </a:r>
          </a:p>
          <a:p>
            <a:pPr algn="just">
              <a:spcAft>
                <a:spcPts val="1200"/>
              </a:spcAft>
              <a:buFont typeface="Arial" pitchFamily="34" charset="0"/>
              <a:buChar char="•"/>
            </a:pPr>
            <a:r>
              <a:rPr lang="pt-BR" sz="2400" dirty="0" smtClean="0">
                <a:solidFill>
                  <a:srgbClr val="FFFF00"/>
                </a:solidFill>
              </a:rPr>
              <a:t>Acompanhamento  dos atos preparatórios, constatação de vício de citação, prorrogação do cumprimento da medida;</a:t>
            </a:r>
          </a:p>
          <a:p>
            <a:pPr algn="just">
              <a:spcAft>
                <a:spcPts val="1200"/>
              </a:spcAft>
              <a:buFont typeface="Arial" pitchFamily="34" charset="0"/>
              <a:buChar char="•"/>
            </a:pPr>
            <a:r>
              <a:rPr lang="pt-BR" sz="2400" dirty="0" smtClean="0">
                <a:solidFill>
                  <a:srgbClr val="FFFF00"/>
                </a:solidFill>
              </a:rPr>
              <a:t> Despacho do pedido de efeito suspensivo da liminar , feito no AI, no Tribunal;</a:t>
            </a:r>
          </a:p>
          <a:p>
            <a:pPr algn="just">
              <a:spcAft>
                <a:spcPts val="1200"/>
              </a:spcAft>
              <a:buFont typeface="Arial" pitchFamily="34" charset="0"/>
              <a:buChar char="•"/>
            </a:pPr>
            <a:r>
              <a:rPr lang="pt-BR" sz="2400" dirty="0" smtClean="0">
                <a:solidFill>
                  <a:srgbClr val="FFFF00"/>
                </a:solidFill>
              </a:rPr>
              <a:t> Suspensão da medida antes do seu efetivo cumprimento</a:t>
            </a:r>
            <a:r>
              <a:rPr lang="pt-BR" dirty="0" smtClean="0">
                <a:solidFill>
                  <a:srgbClr val="FFFF00"/>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838080" y="365040"/>
            <a:ext cx="10515240" cy="1325160"/>
          </a:xfrm>
          <a:prstGeom prst="rect">
            <a:avLst/>
          </a:prstGeom>
          <a:noFill/>
          <a:ln>
            <a:noFill/>
          </a:ln>
        </p:spPr>
        <p:txBody>
          <a:bodyPr anchor="ctr"/>
          <a:lstStyle/>
          <a:p>
            <a:pPr algn="ctr">
              <a:lnSpc>
                <a:spcPct val="90000"/>
              </a:lnSpc>
            </a:pPr>
            <a:r>
              <a:rPr lang="pt-BR" sz="3600" b="1" dirty="0">
                <a:solidFill>
                  <a:srgbClr val="FFFF00"/>
                </a:solidFill>
                <a:latin typeface="Calibri Light"/>
              </a:rPr>
              <a:t>D</a:t>
            </a:r>
            <a:r>
              <a:rPr lang="pt-BR" sz="3600" b="1" strike="noStrike" dirty="0" smtClean="0">
                <a:solidFill>
                  <a:srgbClr val="FFFF00"/>
                </a:solidFill>
                <a:latin typeface="Calibri Light"/>
              </a:rPr>
              <a:t>ireito à Moradia</a:t>
            </a:r>
            <a:endParaRPr sz="3600"/>
          </a:p>
        </p:txBody>
      </p:sp>
      <p:sp>
        <p:nvSpPr>
          <p:cNvPr id="85" name="TextShape 2"/>
          <p:cNvSpPr txBox="1"/>
          <p:nvPr/>
        </p:nvSpPr>
        <p:spPr>
          <a:xfrm>
            <a:off x="838080" y="1571612"/>
            <a:ext cx="10515240" cy="4857784"/>
          </a:xfrm>
          <a:prstGeom prst="rect">
            <a:avLst/>
          </a:prstGeom>
          <a:noFill/>
          <a:ln>
            <a:noFill/>
          </a:ln>
        </p:spPr>
        <p:txBody>
          <a:bodyPr/>
          <a:lstStyle/>
          <a:p>
            <a:pPr algn="just">
              <a:lnSpc>
                <a:spcPct val="100000"/>
              </a:lnSpc>
              <a:spcAft>
                <a:spcPts val="1200"/>
              </a:spcAft>
              <a:buFont typeface="Arial" pitchFamily="34" charset="0"/>
              <a:buChar char="•"/>
            </a:pPr>
            <a:r>
              <a:rPr lang="pt-BR" sz="2400" dirty="0">
                <a:solidFill>
                  <a:srgbClr val="FFFF00"/>
                </a:solidFill>
              </a:rPr>
              <a:t> </a:t>
            </a:r>
            <a:r>
              <a:rPr lang="pt-BR" sz="2400" dirty="0" smtClean="0">
                <a:solidFill>
                  <a:srgbClr val="FFFF00"/>
                </a:solidFill>
              </a:rPr>
              <a:t>Art. 6º, da CFRB</a:t>
            </a:r>
          </a:p>
          <a:p>
            <a:pPr>
              <a:lnSpc>
                <a:spcPct val="120000"/>
              </a:lnSpc>
              <a:spcAft>
                <a:spcPts val="1200"/>
              </a:spcAft>
              <a:buFont typeface="Arial" pitchFamily="34" charset="0"/>
              <a:buChar char="•"/>
            </a:pPr>
            <a:r>
              <a:rPr lang="pt-BR" sz="2400" dirty="0" smtClean="0">
                <a:solidFill>
                  <a:srgbClr val="FFFF00"/>
                </a:solidFill>
              </a:rPr>
              <a:t> Art. XXIV,I da DUDH</a:t>
            </a:r>
          </a:p>
          <a:p>
            <a:pPr>
              <a:lnSpc>
                <a:spcPct val="120000"/>
              </a:lnSpc>
              <a:spcAft>
                <a:spcPts val="1200"/>
              </a:spcAft>
              <a:buFont typeface="Arial" pitchFamily="34" charset="0"/>
              <a:buChar char="•"/>
            </a:pPr>
            <a:r>
              <a:rPr lang="pt-BR" sz="2400" dirty="0" smtClean="0">
                <a:solidFill>
                  <a:srgbClr val="FFFF00"/>
                </a:solidFill>
              </a:rPr>
              <a:t> Art. XI, da DADH</a:t>
            </a:r>
          </a:p>
          <a:p>
            <a:pPr>
              <a:lnSpc>
                <a:spcPct val="120000"/>
              </a:lnSpc>
              <a:spcAft>
                <a:spcPts val="1200"/>
              </a:spcAft>
              <a:buFont typeface="Arial" pitchFamily="34" charset="0"/>
              <a:buChar char="•"/>
            </a:pPr>
            <a:r>
              <a:rPr lang="pt-BR" sz="2400" dirty="0">
                <a:solidFill>
                  <a:srgbClr val="FFFF00"/>
                </a:solidFill>
              </a:rPr>
              <a:t> </a:t>
            </a:r>
            <a:r>
              <a:rPr lang="pt-BR" sz="2400" dirty="0" smtClean="0">
                <a:solidFill>
                  <a:srgbClr val="FFFF00"/>
                </a:solidFill>
              </a:rPr>
              <a:t>Art. XI, I, PIDESC (Direito à Moradia Adequada)</a:t>
            </a:r>
          </a:p>
          <a:p>
            <a:pPr algn="just">
              <a:lnSpc>
                <a:spcPct val="120000"/>
              </a:lnSpc>
              <a:spcAft>
                <a:spcPts val="1200"/>
              </a:spcAft>
              <a:buFont typeface="Arial" pitchFamily="34" charset="0"/>
              <a:buChar char="•"/>
            </a:pPr>
            <a:r>
              <a:rPr lang="pt-BR" sz="2400" dirty="0" smtClean="0">
                <a:solidFill>
                  <a:srgbClr val="FFFF00"/>
                </a:solidFill>
              </a:rPr>
              <a:t> Art. 8º, do Comentário nº 4 do Comitê Sobre Direitos Econômicos Sociais e Culturais: direito à moradia adequada envolve </a:t>
            </a:r>
            <a:r>
              <a:rPr lang="pt-BR" sz="2400" b="1" u="sng" dirty="0" smtClean="0">
                <a:solidFill>
                  <a:srgbClr val="FFFF00"/>
                </a:solidFill>
              </a:rPr>
              <a:t>a segurança jurídica da posse; a disponibilidade de </a:t>
            </a:r>
            <a:r>
              <a:rPr lang="pt-BR" sz="2400" b="1" u="sng" dirty="0" err="1" smtClean="0">
                <a:solidFill>
                  <a:srgbClr val="FFFF00"/>
                </a:solidFill>
              </a:rPr>
              <a:t>infraestrutura</a:t>
            </a:r>
            <a:r>
              <a:rPr lang="pt-BR" sz="2400" b="1" u="sng" dirty="0" smtClean="0">
                <a:solidFill>
                  <a:srgbClr val="FFFF00"/>
                </a:solidFill>
              </a:rPr>
              <a:t> no local; a acessibilidade do imóvel; a sua localização; as suas condições de </a:t>
            </a:r>
            <a:r>
              <a:rPr lang="pt-BR" sz="2400" b="1" u="sng" dirty="0" err="1" smtClean="0">
                <a:solidFill>
                  <a:srgbClr val="FFFF00"/>
                </a:solidFill>
              </a:rPr>
              <a:t>habitabilidade</a:t>
            </a:r>
            <a:r>
              <a:rPr lang="pt-BR" sz="2400" b="1" u="sng" dirty="0" smtClean="0">
                <a:solidFill>
                  <a:srgbClr val="FFFF00"/>
                </a:solidFill>
              </a:rPr>
              <a:t>; a viabilidade econômica de manutenção; a adequação cultural</a:t>
            </a:r>
          </a:p>
          <a:p>
            <a:pPr algn="just">
              <a:lnSpc>
                <a:spcPct val="100000"/>
              </a:lnSpc>
              <a:buBlip>
                <a:blip r:embed="rId2"/>
              </a:buBlip>
            </a:pPr>
            <a:endParaRPr sz="2600"/>
          </a:p>
          <a:p>
            <a:pPr>
              <a:lnSpc>
                <a:spcPct val="100000"/>
              </a:lnSpc>
            </a:pPr>
            <a:endParaRPr sz="260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340" y="2571744"/>
            <a:ext cx="10515240" cy="1325160"/>
          </a:xfrm>
        </p:spPr>
        <p:txBody>
          <a:bodyPr/>
          <a:lstStyle/>
          <a:p>
            <a:pPr algn="ctr"/>
            <a:r>
              <a:rPr lang="pt-BR" sz="4400" b="1" dirty="0" smtClean="0">
                <a:solidFill>
                  <a:srgbClr val="FFFF00"/>
                </a:solidFill>
              </a:rPr>
              <a:t>DA ATUAÇÃO CONJUNTA ENTRE O NUDAM E OS DEFENSORES CÍVEIS, FAZENDÁRIOS E DO NÚCLEO DOS TRIBUNAIS</a:t>
            </a:r>
            <a:endParaRPr lang="pt-BR" sz="4400" b="1"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Solicitação de apoio e assessoria</a:t>
            </a:r>
            <a:endParaRPr lang="pt-BR" sz="3600" b="1" dirty="0">
              <a:solidFill>
                <a:srgbClr val="FFFF00"/>
              </a:solidFill>
            </a:endParaRPr>
          </a:p>
        </p:txBody>
      </p:sp>
      <p:sp>
        <p:nvSpPr>
          <p:cNvPr id="3" name="Subtítulo 2"/>
          <p:cNvSpPr>
            <a:spLocks noGrp="1"/>
          </p:cNvSpPr>
          <p:nvPr>
            <p:ph type="subTitle"/>
          </p:nvPr>
        </p:nvSpPr>
        <p:spPr/>
        <p:txBody>
          <a:bodyPr/>
          <a:lstStyle/>
          <a:p>
            <a:endParaRPr lang="pt-BR" dirty="0" smtClean="0">
              <a:solidFill>
                <a:srgbClr val="FFFF00"/>
              </a:solidFill>
            </a:endParaRPr>
          </a:p>
          <a:p>
            <a:endParaRPr lang="pt-BR" dirty="0">
              <a:solidFill>
                <a:srgbClr val="FFFF00"/>
              </a:solidFill>
            </a:endParaRPr>
          </a:p>
          <a:p>
            <a:endParaRPr lang="pt-BR" dirty="0">
              <a:solidFill>
                <a:srgbClr val="FFFF00"/>
              </a:solidFill>
            </a:endParaRPr>
          </a:p>
        </p:txBody>
      </p:sp>
      <p:sp>
        <p:nvSpPr>
          <p:cNvPr id="4" name="Retângulo 3"/>
          <p:cNvSpPr/>
          <p:nvPr/>
        </p:nvSpPr>
        <p:spPr>
          <a:xfrm>
            <a:off x="695400" y="1556792"/>
            <a:ext cx="10572824" cy="4324261"/>
          </a:xfrm>
          <a:prstGeom prst="rect">
            <a:avLst/>
          </a:prstGeom>
        </p:spPr>
        <p:txBody>
          <a:bodyPr wrap="square">
            <a:spAutoFit/>
          </a:bodyPr>
          <a:lstStyle/>
          <a:p>
            <a:pPr algn="just">
              <a:spcAft>
                <a:spcPts val="600"/>
              </a:spcAft>
            </a:pPr>
            <a:r>
              <a:rPr lang="pt-BR" sz="2400" dirty="0" smtClean="0">
                <a:solidFill>
                  <a:srgbClr val="FFFF00"/>
                </a:solidFill>
              </a:rPr>
              <a:t>Art. 2º, VI e §1º, do ato normativo, nº 450, de 16 de junho de 2015</a:t>
            </a:r>
          </a:p>
          <a:p>
            <a:pPr algn="just">
              <a:spcAft>
                <a:spcPts val="600"/>
              </a:spcAft>
            </a:pPr>
            <a:endParaRPr lang="pt-BR" sz="2400" dirty="0" smtClean="0">
              <a:solidFill>
                <a:srgbClr val="FFFF00"/>
              </a:solidFill>
            </a:endParaRPr>
          </a:p>
          <a:p>
            <a:pPr algn="just">
              <a:spcAft>
                <a:spcPts val="600"/>
              </a:spcAft>
            </a:pPr>
            <a:r>
              <a:rPr lang="pt-BR" sz="2400" b="1" dirty="0" smtClean="0">
                <a:solidFill>
                  <a:srgbClr val="FFFF00"/>
                </a:solidFill>
              </a:rPr>
              <a:t>Solicitação de apoio por meio de ofício ou e-mail à Coordenação Cível com: </a:t>
            </a:r>
          </a:p>
          <a:p>
            <a:pPr marL="342900" indent="-342900" algn="just">
              <a:spcAft>
                <a:spcPts val="600"/>
              </a:spcAft>
              <a:buFont typeface="Arial" panose="020B0604020202020204" pitchFamily="34" charset="0"/>
              <a:buChar char="•"/>
            </a:pPr>
            <a:r>
              <a:rPr lang="pt-BR" sz="2400" dirty="0" smtClean="0">
                <a:solidFill>
                  <a:srgbClr val="FFFF00"/>
                </a:solidFill>
              </a:rPr>
              <a:t>especificação </a:t>
            </a:r>
            <a:r>
              <a:rPr lang="pt-BR" sz="2400" dirty="0">
                <a:solidFill>
                  <a:srgbClr val="FFFF00"/>
                </a:solidFill>
              </a:rPr>
              <a:t>da forma de </a:t>
            </a:r>
            <a:r>
              <a:rPr lang="pt-BR" sz="2400" dirty="0" smtClean="0">
                <a:solidFill>
                  <a:srgbClr val="FFFF00"/>
                </a:solidFill>
              </a:rPr>
              <a:t>apoio pretendido, </a:t>
            </a:r>
          </a:p>
          <a:p>
            <a:pPr marL="342900" indent="-342900" algn="just">
              <a:spcAft>
                <a:spcPts val="600"/>
              </a:spcAft>
              <a:buFont typeface="Arial" panose="020B0604020202020204" pitchFamily="34" charset="0"/>
              <a:buChar char="•"/>
            </a:pPr>
            <a:r>
              <a:rPr lang="pt-BR" sz="2400" dirty="0" smtClean="0">
                <a:solidFill>
                  <a:srgbClr val="FFFF00"/>
                </a:solidFill>
              </a:rPr>
              <a:t>resumo </a:t>
            </a:r>
            <a:r>
              <a:rPr lang="pt-BR" sz="2400" dirty="0">
                <a:solidFill>
                  <a:srgbClr val="FFFF00"/>
                </a:solidFill>
              </a:rPr>
              <a:t>dos fatos, </a:t>
            </a:r>
            <a:endParaRPr lang="pt-BR" sz="2400" dirty="0" smtClean="0">
              <a:solidFill>
                <a:srgbClr val="FFFF00"/>
              </a:solidFill>
            </a:endParaRPr>
          </a:p>
          <a:p>
            <a:pPr marL="342900" indent="-342900" algn="just">
              <a:spcAft>
                <a:spcPts val="600"/>
              </a:spcAft>
              <a:buFont typeface="Arial" panose="020B0604020202020204" pitchFamily="34" charset="0"/>
              <a:buChar char="•"/>
            </a:pPr>
            <a:r>
              <a:rPr lang="pt-BR" sz="2400" dirty="0" smtClean="0">
                <a:solidFill>
                  <a:srgbClr val="FFFF00"/>
                </a:solidFill>
              </a:rPr>
              <a:t>documentos </a:t>
            </a:r>
            <a:r>
              <a:rPr lang="pt-BR" sz="2400" dirty="0">
                <a:solidFill>
                  <a:srgbClr val="FFFF00"/>
                </a:solidFill>
              </a:rPr>
              <a:t>pertinentes das partes envolvidas</a:t>
            </a:r>
            <a:r>
              <a:rPr lang="pt-BR" sz="2400" dirty="0" smtClean="0">
                <a:solidFill>
                  <a:srgbClr val="FFFF00"/>
                </a:solidFill>
              </a:rPr>
              <a:t>,</a:t>
            </a:r>
          </a:p>
          <a:p>
            <a:pPr marL="342900" indent="-342900" algn="just">
              <a:spcAft>
                <a:spcPts val="600"/>
              </a:spcAft>
              <a:buFont typeface="Arial" panose="020B0604020202020204" pitchFamily="34" charset="0"/>
              <a:buChar char="•"/>
            </a:pPr>
            <a:r>
              <a:rPr lang="pt-BR" sz="2400" dirty="0" smtClean="0">
                <a:solidFill>
                  <a:srgbClr val="FFFF00"/>
                </a:solidFill>
              </a:rPr>
              <a:t> </a:t>
            </a:r>
            <a:r>
              <a:rPr lang="pt-BR" sz="2400" dirty="0">
                <a:solidFill>
                  <a:srgbClr val="FFFF00"/>
                </a:solidFill>
              </a:rPr>
              <a:t>atendimentos da liderança ou de algum integrante da comunidade, </a:t>
            </a:r>
            <a:endParaRPr lang="pt-BR" sz="2400" dirty="0" smtClean="0">
              <a:solidFill>
                <a:srgbClr val="FFFF00"/>
              </a:solidFill>
            </a:endParaRPr>
          </a:p>
          <a:p>
            <a:pPr marL="342900" indent="-342900" algn="just">
              <a:spcAft>
                <a:spcPts val="600"/>
              </a:spcAft>
              <a:buFont typeface="Arial" panose="020B0604020202020204" pitchFamily="34" charset="0"/>
              <a:buChar char="•"/>
            </a:pPr>
            <a:r>
              <a:rPr lang="pt-BR" sz="2400" dirty="0" smtClean="0">
                <a:solidFill>
                  <a:srgbClr val="FFFF00"/>
                </a:solidFill>
              </a:rPr>
              <a:t>cópia </a:t>
            </a:r>
            <a:r>
              <a:rPr lang="pt-BR" sz="2400" dirty="0">
                <a:solidFill>
                  <a:srgbClr val="FFFF00"/>
                </a:solidFill>
              </a:rPr>
              <a:t>dos principais documentos de processos ou procedimentos </a:t>
            </a:r>
            <a:r>
              <a:rPr lang="pt-BR" sz="2400" dirty="0" smtClean="0">
                <a:solidFill>
                  <a:srgbClr val="FFFF00"/>
                </a:solidFill>
              </a:rPr>
              <a:t>extrajudiciais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Do agir Cooperativo</a:t>
            </a:r>
            <a:endParaRPr lang="pt-BR" sz="3600" b="1" dirty="0">
              <a:solidFill>
                <a:srgbClr val="FFFF00"/>
              </a:solidFill>
            </a:endParaRPr>
          </a:p>
        </p:txBody>
      </p:sp>
      <p:sp>
        <p:nvSpPr>
          <p:cNvPr id="3" name="Subtítulo 2"/>
          <p:cNvSpPr>
            <a:spLocks noGrp="1"/>
          </p:cNvSpPr>
          <p:nvPr>
            <p:ph type="subTitle"/>
          </p:nvPr>
        </p:nvSpPr>
        <p:spPr/>
        <p:txBody>
          <a:bodyPr/>
          <a:lstStyle/>
          <a:p>
            <a:endParaRPr lang="pt-BR" dirty="0">
              <a:solidFill>
                <a:srgbClr val="FFFF00"/>
              </a:solidFill>
            </a:endParaRPr>
          </a:p>
          <a:p>
            <a:endParaRPr lang="pt-BR" dirty="0">
              <a:solidFill>
                <a:srgbClr val="FFFF00"/>
              </a:solidFill>
            </a:endParaRPr>
          </a:p>
        </p:txBody>
      </p:sp>
      <p:sp>
        <p:nvSpPr>
          <p:cNvPr id="4" name="Retângulo 3"/>
          <p:cNvSpPr/>
          <p:nvPr/>
        </p:nvSpPr>
        <p:spPr>
          <a:xfrm>
            <a:off x="407368" y="1500174"/>
            <a:ext cx="11508358" cy="6186309"/>
          </a:xfrm>
          <a:prstGeom prst="rect">
            <a:avLst/>
          </a:prstGeom>
        </p:spPr>
        <p:txBody>
          <a:bodyPr wrap="square">
            <a:spAutoFit/>
          </a:bodyPr>
          <a:lstStyle/>
          <a:p>
            <a:pPr algn="just">
              <a:spcAft>
                <a:spcPts val="600"/>
              </a:spcAft>
            </a:pPr>
            <a:r>
              <a:rPr lang="pt-BR" sz="2000" dirty="0" smtClean="0">
                <a:solidFill>
                  <a:srgbClr val="FFFF00"/>
                </a:solidFill>
              </a:rPr>
              <a:t>Art. 9º, caput e §1º, do ato normativo nº 450: Atuação </a:t>
            </a:r>
            <a:r>
              <a:rPr lang="pt-BR" sz="2000" dirty="0">
                <a:solidFill>
                  <a:srgbClr val="FFFF00"/>
                </a:solidFill>
              </a:rPr>
              <a:t>dos núcleos especializados, em regra, dar-se-á em </a:t>
            </a:r>
            <a:r>
              <a:rPr lang="pt-BR" sz="2000" b="1" dirty="0">
                <a:solidFill>
                  <a:srgbClr val="FFFF00"/>
                </a:solidFill>
              </a:rPr>
              <a:t>conjunto</a:t>
            </a:r>
            <a:r>
              <a:rPr lang="pt-BR" sz="2000" dirty="0">
                <a:solidFill>
                  <a:srgbClr val="FFFF00"/>
                </a:solidFill>
              </a:rPr>
              <a:t> com o Defensor Público Natural com </a:t>
            </a:r>
            <a:r>
              <a:rPr lang="pt-BR" sz="2000" b="1" dirty="0">
                <a:solidFill>
                  <a:srgbClr val="FFFF00"/>
                </a:solidFill>
              </a:rPr>
              <a:t>“caráter subsidiário e suplementar</a:t>
            </a:r>
            <a:r>
              <a:rPr lang="pt-BR" sz="2000" b="1" dirty="0" smtClean="0">
                <a:solidFill>
                  <a:srgbClr val="FFFF00"/>
                </a:solidFill>
              </a:rPr>
              <a:t>”.</a:t>
            </a:r>
          </a:p>
          <a:p>
            <a:pPr algn="just">
              <a:spcAft>
                <a:spcPts val="600"/>
              </a:spcAft>
            </a:pPr>
            <a:endParaRPr lang="pt-BR" sz="2000" dirty="0">
              <a:solidFill>
                <a:srgbClr val="FFFF00"/>
              </a:solidFill>
            </a:endParaRPr>
          </a:p>
          <a:p>
            <a:pPr algn="just">
              <a:spcAft>
                <a:spcPts val="600"/>
              </a:spcAft>
            </a:pPr>
            <a:r>
              <a:rPr lang="pt-BR" sz="2000" b="1" dirty="0" smtClean="0">
                <a:solidFill>
                  <a:srgbClr val="FFFF00"/>
                </a:solidFill>
              </a:rPr>
              <a:t>Formas de apoio:</a:t>
            </a:r>
          </a:p>
          <a:p>
            <a:pPr algn="just">
              <a:spcAft>
                <a:spcPts val="600"/>
              </a:spcAft>
            </a:pPr>
            <a:endParaRPr lang="pt-BR" sz="2000" dirty="0" smtClean="0">
              <a:solidFill>
                <a:srgbClr val="FFFF00"/>
              </a:solidFill>
            </a:endParaRPr>
          </a:p>
          <a:p>
            <a:pPr marL="285750" lvl="0" indent="-285750" algn="just">
              <a:spcAft>
                <a:spcPts val="600"/>
              </a:spcAft>
              <a:buFont typeface="Arial" panose="020B0604020202020204" pitchFamily="34" charset="0"/>
              <a:buChar char="•"/>
            </a:pPr>
            <a:r>
              <a:rPr lang="pt-BR" sz="2000" dirty="0">
                <a:solidFill>
                  <a:srgbClr val="FFFF00"/>
                </a:solidFill>
              </a:rPr>
              <a:t>Apoio na expedição de ofícios;</a:t>
            </a:r>
          </a:p>
          <a:p>
            <a:pPr marL="285750" lvl="0" indent="-285750" algn="just">
              <a:spcAft>
                <a:spcPts val="600"/>
              </a:spcAft>
              <a:buFont typeface="Arial" panose="020B0604020202020204" pitchFamily="34" charset="0"/>
              <a:buChar char="•"/>
            </a:pPr>
            <a:r>
              <a:rPr lang="pt-BR" sz="2000" dirty="0">
                <a:solidFill>
                  <a:srgbClr val="FFFF00"/>
                </a:solidFill>
              </a:rPr>
              <a:t>Atendimento conjunto da comunidade atingida ou de lideranças com representatividade reconhecida;</a:t>
            </a:r>
          </a:p>
          <a:p>
            <a:pPr marL="285750" lvl="0" indent="-285750" algn="just">
              <a:spcAft>
                <a:spcPts val="600"/>
              </a:spcAft>
              <a:buFont typeface="Arial" panose="020B0604020202020204" pitchFamily="34" charset="0"/>
              <a:buChar char="•"/>
            </a:pPr>
            <a:r>
              <a:rPr lang="pt-BR" sz="2000" dirty="0">
                <a:solidFill>
                  <a:srgbClr val="FFFF00"/>
                </a:solidFill>
              </a:rPr>
              <a:t>Disponibilização de modelos de petições, ofícios, termos de atendimentos, dentre outros;</a:t>
            </a:r>
          </a:p>
          <a:p>
            <a:pPr marL="285750" lvl="0" indent="-285750" algn="just">
              <a:spcAft>
                <a:spcPts val="600"/>
              </a:spcAft>
              <a:buFont typeface="Arial" panose="020B0604020202020204" pitchFamily="34" charset="0"/>
              <a:buChar char="•"/>
            </a:pPr>
            <a:r>
              <a:rPr lang="pt-BR" sz="2000" dirty="0">
                <a:solidFill>
                  <a:srgbClr val="FFFF00"/>
                </a:solidFill>
              </a:rPr>
              <a:t>Auxílio na definição da melhor estratégia de atuação;</a:t>
            </a:r>
          </a:p>
          <a:p>
            <a:pPr marL="285750" lvl="0" indent="-285750" algn="just">
              <a:spcAft>
                <a:spcPts val="600"/>
              </a:spcAft>
              <a:buFont typeface="Arial" panose="020B0604020202020204" pitchFamily="34" charset="0"/>
              <a:buChar char="•"/>
            </a:pPr>
            <a:r>
              <a:rPr lang="pt-BR" sz="2000" dirty="0">
                <a:solidFill>
                  <a:srgbClr val="FFFF00"/>
                </a:solidFill>
              </a:rPr>
              <a:t>Elaboração de pareceres temáticos específicos para auxiliar na atuação judicial e </a:t>
            </a:r>
            <a:r>
              <a:rPr lang="pt-BR" sz="2000" dirty="0" smtClean="0">
                <a:solidFill>
                  <a:srgbClr val="FFFF00"/>
                </a:solidFill>
              </a:rPr>
              <a:t>extrajudicial;</a:t>
            </a:r>
          </a:p>
          <a:p>
            <a:pPr marL="285750" lvl="0" indent="-285750" algn="just">
              <a:spcAft>
                <a:spcPts val="600"/>
              </a:spcAft>
              <a:buFont typeface="Arial" panose="020B0604020202020204" pitchFamily="34" charset="0"/>
              <a:buChar char="•"/>
            </a:pPr>
            <a:r>
              <a:rPr lang="pt-BR" sz="2000" dirty="0">
                <a:solidFill>
                  <a:srgbClr val="FFFF00"/>
                </a:solidFill>
              </a:rPr>
              <a:t>A</a:t>
            </a:r>
            <a:r>
              <a:rPr lang="pt-BR" sz="2000" dirty="0" smtClean="0">
                <a:solidFill>
                  <a:srgbClr val="FFFF00"/>
                </a:solidFill>
              </a:rPr>
              <a:t>poio </a:t>
            </a:r>
            <a:r>
              <a:rPr lang="pt-BR" sz="2000" dirty="0">
                <a:solidFill>
                  <a:srgbClr val="FFFF00"/>
                </a:solidFill>
              </a:rPr>
              <a:t>para participação de reunião com poderes públicos e representantes da sociedade </a:t>
            </a:r>
            <a:r>
              <a:rPr lang="pt-BR" sz="2000" dirty="0" smtClean="0">
                <a:solidFill>
                  <a:srgbClr val="FFFF00"/>
                </a:solidFill>
              </a:rPr>
              <a:t>civil;</a:t>
            </a:r>
            <a:endParaRPr lang="pt-BR" sz="2000" dirty="0">
              <a:solidFill>
                <a:srgbClr val="FFFF00"/>
              </a:solidFill>
            </a:endParaRPr>
          </a:p>
          <a:p>
            <a:pPr marL="285750" lvl="0" indent="-285750" algn="just">
              <a:spcAft>
                <a:spcPts val="600"/>
              </a:spcAft>
              <a:buFont typeface="Arial" panose="020B0604020202020204" pitchFamily="34" charset="0"/>
              <a:buChar char="•"/>
            </a:pPr>
            <a:r>
              <a:rPr lang="pt-BR" sz="2000" dirty="0">
                <a:solidFill>
                  <a:srgbClr val="FFFF00"/>
                </a:solidFill>
              </a:rPr>
              <a:t>Visita conjunto ao </a:t>
            </a:r>
            <a:r>
              <a:rPr lang="pt-BR" sz="2000" dirty="0" smtClean="0">
                <a:solidFill>
                  <a:srgbClr val="FFFF00"/>
                </a:solidFill>
              </a:rPr>
              <a:t>local;</a:t>
            </a:r>
            <a:endParaRPr lang="pt-BR" sz="2000" dirty="0">
              <a:solidFill>
                <a:srgbClr val="FFFF00"/>
              </a:solidFill>
            </a:endParaRPr>
          </a:p>
          <a:p>
            <a:pPr marL="285750" lvl="0" indent="-285750" algn="just">
              <a:spcAft>
                <a:spcPts val="600"/>
              </a:spcAft>
              <a:buFont typeface="Arial" panose="020B0604020202020204" pitchFamily="34" charset="0"/>
              <a:buChar char="•"/>
            </a:pPr>
            <a:r>
              <a:rPr lang="pt-BR" sz="2000" dirty="0">
                <a:solidFill>
                  <a:srgbClr val="FFFF00"/>
                </a:solidFill>
              </a:rPr>
              <a:t>Apoio no cumprimento da reintegração.</a:t>
            </a:r>
          </a:p>
          <a:p>
            <a:endParaRPr lang="pt-BR" sz="2000" dirty="0" smtClean="0">
              <a:solidFill>
                <a:srgbClr val="FFFF00"/>
              </a:solidFill>
            </a:endParaRPr>
          </a:p>
          <a:p>
            <a:endParaRPr lang="pt-BR" dirty="0" smtClean="0">
              <a:solidFill>
                <a:srgbClr val="FFFF00"/>
              </a:solidFill>
            </a:endParaRPr>
          </a:p>
          <a:p>
            <a:endParaRPr lang="pt-BR" dirty="0" smtClean="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Encaminhamento de demanda pelo Núcleo Especializado ao Defensor Natural</a:t>
            </a:r>
            <a:endParaRPr lang="pt-BR" sz="3600" b="1" dirty="0">
              <a:solidFill>
                <a:srgbClr val="FFFF00"/>
              </a:solidFill>
            </a:endParaRPr>
          </a:p>
        </p:txBody>
      </p:sp>
      <p:sp>
        <p:nvSpPr>
          <p:cNvPr id="3" name="Subtítulo 2"/>
          <p:cNvSpPr>
            <a:spLocks noGrp="1"/>
          </p:cNvSpPr>
          <p:nvPr>
            <p:ph type="subTitle"/>
          </p:nvPr>
        </p:nvSpPr>
        <p:spPr/>
        <p:txBody>
          <a:bodyPr/>
          <a:lstStyle/>
          <a:p>
            <a:endParaRPr lang="pt-B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5663" y="1988840"/>
            <a:ext cx="572467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320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838080" y="365040"/>
            <a:ext cx="10515240" cy="920820"/>
          </a:xfrm>
          <a:prstGeom prst="rect">
            <a:avLst/>
          </a:prstGeom>
          <a:noFill/>
          <a:ln>
            <a:noFill/>
          </a:ln>
        </p:spPr>
        <p:txBody>
          <a:bodyPr anchor="ctr"/>
          <a:lstStyle/>
          <a:p>
            <a:pPr algn="ctr">
              <a:lnSpc>
                <a:spcPct val="90000"/>
              </a:lnSpc>
            </a:pPr>
            <a:r>
              <a:rPr lang="pt-BR" sz="3600" b="1" dirty="0" smtClean="0">
                <a:solidFill>
                  <a:srgbClr val="FFFF00"/>
                </a:solidFill>
                <a:latin typeface="Calibri Light"/>
              </a:rPr>
              <a:t>Direito à Moradia </a:t>
            </a:r>
            <a:endParaRPr sz="3600"/>
          </a:p>
        </p:txBody>
      </p:sp>
      <p:sp>
        <p:nvSpPr>
          <p:cNvPr id="91" name="TextShape 2"/>
          <p:cNvSpPr txBox="1"/>
          <p:nvPr/>
        </p:nvSpPr>
        <p:spPr>
          <a:xfrm>
            <a:off x="838080" y="1571612"/>
            <a:ext cx="10515240" cy="4604908"/>
          </a:xfrm>
          <a:prstGeom prst="rect">
            <a:avLst/>
          </a:prstGeom>
          <a:noFill/>
          <a:ln>
            <a:noFill/>
          </a:ln>
        </p:spPr>
        <p:txBody>
          <a:bodyPr/>
          <a:lstStyle/>
          <a:p>
            <a:pPr>
              <a:lnSpc>
                <a:spcPct val="100000"/>
              </a:lnSpc>
            </a:pPr>
            <a:endParaRPr/>
          </a:p>
          <a:p>
            <a:pPr>
              <a:lnSpc>
                <a:spcPct val="90000"/>
              </a:lnSpc>
              <a:spcAft>
                <a:spcPts val="1200"/>
              </a:spcAft>
              <a:buFont typeface="Arial" pitchFamily="34" charset="0"/>
              <a:buChar char="•"/>
            </a:pPr>
            <a:r>
              <a:rPr lang="pt-BR" sz="2800" dirty="0">
                <a:solidFill>
                  <a:srgbClr val="FFFF00"/>
                </a:solidFill>
              </a:rPr>
              <a:t> </a:t>
            </a:r>
            <a:r>
              <a:rPr lang="pt-BR" sz="3200" dirty="0" smtClean="0">
                <a:solidFill>
                  <a:srgbClr val="FFFF00"/>
                </a:solidFill>
              </a:rPr>
              <a:t>Art. 5º, §1º, da CFRB: aplicação imediata dos direitos fundamentais</a:t>
            </a:r>
          </a:p>
          <a:p>
            <a:pPr algn="just">
              <a:spcAft>
                <a:spcPts val="1200"/>
              </a:spcAft>
              <a:buFont typeface="Arial" pitchFamily="34" charset="0"/>
              <a:buChar char="•"/>
            </a:pPr>
            <a:r>
              <a:rPr lang="pt-BR" sz="3200" dirty="0" smtClean="0">
                <a:solidFill>
                  <a:srgbClr val="FFFF00"/>
                </a:solidFill>
              </a:rPr>
              <a:t> Art. 23, XI, da CFRB: É </a:t>
            </a:r>
            <a:r>
              <a:rPr lang="pt-BR" sz="3200" b="1" dirty="0" smtClean="0">
                <a:solidFill>
                  <a:srgbClr val="FFFF00"/>
                </a:solidFill>
              </a:rPr>
              <a:t>competência comum da União, dos Estados, do Distrito Federal e dos Municípios</a:t>
            </a:r>
            <a:r>
              <a:rPr lang="pt-BR" sz="3200" dirty="0" smtClean="0">
                <a:solidFill>
                  <a:srgbClr val="FFFF00"/>
                </a:solidFill>
              </a:rPr>
              <a:t>: IX - promover programas de construção de moradias e a melhoria das condições habitacionais e de saneamento básico;</a:t>
            </a:r>
          </a:p>
          <a:p>
            <a:pPr>
              <a:lnSpc>
                <a:spcPct val="90000"/>
              </a:lnSpc>
              <a:spcAft>
                <a:spcPts val="1200"/>
              </a:spcAft>
              <a:buFont typeface="Arial"/>
              <a:buChar char="•"/>
            </a:pPr>
            <a:endParaRPr sz="280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Direito de acesso à terra</a:t>
            </a:r>
            <a:endParaRPr lang="pt-BR" sz="3600" b="1" dirty="0">
              <a:solidFill>
                <a:srgbClr val="FFFF00"/>
              </a:solidFill>
            </a:endParaRPr>
          </a:p>
        </p:txBody>
      </p:sp>
      <p:sp>
        <p:nvSpPr>
          <p:cNvPr id="3" name="Subtítulo 2"/>
          <p:cNvSpPr>
            <a:spLocks noGrp="1"/>
          </p:cNvSpPr>
          <p:nvPr>
            <p:ph type="subTitle"/>
          </p:nvPr>
        </p:nvSpPr>
        <p:spPr>
          <a:xfrm>
            <a:off x="838080" y="1714488"/>
            <a:ext cx="10515240" cy="4462032"/>
          </a:xfrm>
        </p:spPr>
        <p:txBody>
          <a:bodyPr/>
          <a:lstStyle/>
          <a:p>
            <a:endParaRPr lang="pt-BR" dirty="0" smtClean="0">
              <a:solidFill>
                <a:srgbClr val="FFFF00"/>
              </a:solidFill>
            </a:endParaRPr>
          </a:p>
          <a:p>
            <a:endParaRPr lang="pt-BR" dirty="0">
              <a:solidFill>
                <a:srgbClr val="FFFF00"/>
              </a:solidFill>
            </a:endParaRPr>
          </a:p>
          <a:p>
            <a:endParaRPr lang="pt-BR" dirty="0" smtClean="0">
              <a:solidFill>
                <a:srgbClr val="FFFF00"/>
              </a:solidFill>
            </a:endParaRPr>
          </a:p>
          <a:p>
            <a:pPr algn="just"/>
            <a:endParaRPr lang="pt-BR" dirty="0" smtClean="0">
              <a:solidFill>
                <a:srgbClr val="FFFF00"/>
              </a:solidFill>
            </a:endParaRPr>
          </a:p>
          <a:p>
            <a:pPr algn="just">
              <a:spcAft>
                <a:spcPts val="1200"/>
              </a:spcAft>
            </a:pPr>
            <a:endParaRPr lang="pt-BR" sz="2400" dirty="0" smtClean="0">
              <a:solidFill>
                <a:srgbClr val="FFFF00"/>
              </a:solidFill>
            </a:endParaRPr>
          </a:p>
          <a:p>
            <a:pPr algn="just">
              <a:spcAft>
                <a:spcPts val="1800"/>
              </a:spcAft>
              <a:buFont typeface="Arial" pitchFamily="34" charset="0"/>
              <a:buChar char="•"/>
            </a:pPr>
            <a:r>
              <a:rPr lang="pt-BR" sz="2400" dirty="0" smtClean="0">
                <a:solidFill>
                  <a:srgbClr val="FFFF00"/>
                </a:solidFill>
              </a:rPr>
              <a:t> O acesso à terra pelos pequenos trabalhadores rurais é essencial para lhes garantir o direito à </a:t>
            </a:r>
            <a:r>
              <a:rPr lang="pt-BR" sz="2400" b="1" u="sng" dirty="0" smtClean="0">
                <a:solidFill>
                  <a:srgbClr val="FFFF00"/>
                </a:solidFill>
              </a:rPr>
              <a:t>moradia, trabalho, alimentação e à manutenção da sua forma tradicional de vida, </a:t>
            </a:r>
            <a:r>
              <a:rPr lang="pt-BR" sz="2400" dirty="0" smtClean="0">
                <a:solidFill>
                  <a:srgbClr val="FFFF00"/>
                </a:solidFill>
              </a:rPr>
              <a:t>previstos no art. 6º, da CFRB.</a:t>
            </a:r>
          </a:p>
          <a:p>
            <a:pPr algn="just">
              <a:spcAft>
                <a:spcPts val="1800"/>
              </a:spcAft>
              <a:buFont typeface="Arial" pitchFamily="34" charset="0"/>
              <a:buChar char="•"/>
            </a:pPr>
            <a:r>
              <a:rPr lang="pt-BR" sz="2400" dirty="0" smtClean="0">
                <a:solidFill>
                  <a:srgbClr val="FFFF00"/>
                </a:solidFill>
              </a:rPr>
              <a:t> Art. XXIII, da DADH: T</a:t>
            </a:r>
            <a:r>
              <a:rPr lang="pt-BR" sz="2400" b="1" u="sng" dirty="0" smtClean="0">
                <a:solidFill>
                  <a:srgbClr val="FFFF00"/>
                </a:solidFill>
              </a:rPr>
              <a:t>oda </a:t>
            </a:r>
            <a:r>
              <a:rPr lang="pt-BR" sz="2400" b="1" u="sng" dirty="0">
                <a:solidFill>
                  <a:srgbClr val="FFFF00"/>
                </a:solidFill>
              </a:rPr>
              <a:t>pessoa tem direito à propriedade particular correspondente às necessidades essenciais de uma vida decente,</a:t>
            </a:r>
            <a:r>
              <a:rPr lang="pt-BR" sz="2400" dirty="0">
                <a:solidFill>
                  <a:srgbClr val="FFFF00"/>
                </a:solidFill>
              </a:rPr>
              <a:t> e que contribua a manter a dignidade da pessoa e do lar</a:t>
            </a:r>
            <a:r>
              <a:rPr lang="pt-BR" sz="2400" dirty="0" smtClean="0">
                <a:solidFill>
                  <a:srgbClr val="FFFF00"/>
                </a:solidFill>
              </a:rPr>
              <a:t>.</a:t>
            </a:r>
          </a:p>
          <a:p>
            <a:pPr algn="just">
              <a:spcAft>
                <a:spcPts val="1800"/>
              </a:spcAft>
              <a:buFont typeface="Arial" pitchFamily="34" charset="0"/>
              <a:buChar char="•"/>
            </a:pPr>
            <a:r>
              <a:rPr lang="pt-BR" sz="2400" dirty="0" smtClean="0">
                <a:solidFill>
                  <a:srgbClr val="FFFF00"/>
                </a:solidFill>
              </a:rPr>
              <a:t> Art. 2º, do Estatuto da Terra: </a:t>
            </a:r>
            <a:r>
              <a:rPr lang="pt-BR" sz="2400" b="1" u="sng" dirty="0" smtClean="0">
                <a:solidFill>
                  <a:srgbClr val="FFFF00"/>
                </a:solidFill>
              </a:rPr>
              <a:t>assegura </a:t>
            </a:r>
            <a:r>
              <a:rPr lang="pt-BR" sz="2400" b="1" u="sng" dirty="0">
                <a:solidFill>
                  <a:srgbClr val="FFFF00"/>
                </a:solidFill>
              </a:rPr>
              <a:t>a todos a oportunidade de acesso à propriedade da </a:t>
            </a:r>
            <a:r>
              <a:rPr lang="pt-BR" sz="2400" b="1" u="sng" dirty="0" smtClean="0">
                <a:solidFill>
                  <a:srgbClr val="FFFF00"/>
                </a:solidFill>
              </a:rPr>
              <a:t>terra</a:t>
            </a:r>
            <a:r>
              <a:rPr lang="pt-BR" sz="2400" b="1" u="sng" dirty="0">
                <a:solidFill>
                  <a:srgbClr val="FFFF00"/>
                </a:solidFill>
              </a:rPr>
              <a:t> </a:t>
            </a:r>
            <a:r>
              <a:rPr lang="pt-BR" sz="2400" dirty="0" smtClean="0">
                <a:solidFill>
                  <a:srgbClr val="FFFF00"/>
                </a:solidFill>
              </a:rPr>
              <a:t>e determina que o Poder Público </a:t>
            </a:r>
            <a:r>
              <a:rPr lang="pt-BR" sz="2400" b="1" u="sng" dirty="0" smtClean="0">
                <a:solidFill>
                  <a:srgbClr val="FFFF00"/>
                </a:solidFill>
              </a:rPr>
              <a:t>promova </a:t>
            </a:r>
            <a:r>
              <a:rPr lang="pt-BR" sz="2400" b="1" u="sng" dirty="0">
                <a:solidFill>
                  <a:srgbClr val="FFFF00"/>
                </a:solidFill>
              </a:rPr>
              <a:t>e </a:t>
            </a:r>
            <a:r>
              <a:rPr lang="pt-BR" sz="2400" b="1" u="sng" dirty="0" smtClean="0">
                <a:solidFill>
                  <a:srgbClr val="FFFF00"/>
                </a:solidFill>
              </a:rPr>
              <a:t>crie </a:t>
            </a:r>
            <a:r>
              <a:rPr lang="pt-BR" sz="2400" b="1" u="sng" dirty="0">
                <a:solidFill>
                  <a:srgbClr val="FFFF00"/>
                </a:solidFill>
              </a:rPr>
              <a:t>as condições de acesso do trabalhador rural à propriedade </a:t>
            </a:r>
            <a:r>
              <a:rPr lang="pt-BR" sz="2400" b="1" u="sng" dirty="0" smtClean="0">
                <a:solidFill>
                  <a:srgbClr val="FFFF00"/>
                </a:solidFill>
              </a:rPr>
              <a:t>da terra economicamente </a:t>
            </a:r>
            <a:r>
              <a:rPr lang="pt-BR" sz="2400" b="1" u="sng" dirty="0">
                <a:solidFill>
                  <a:srgbClr val="FFFF00"/>
                </a:solidFill>
              </a:rPr>
              <a:t>útil, de preferência nas regiões onde </a:t>
            </a:r>
            <a:r>
              <a:rPr lang="pt-BR" sz="2400" b="1" u="sng" dirty="0" smtClean="0">
                <a:solidFill>
                  <a:srgbClr val="FFFF00"/>
                </a:solidFill>
              </a:rPr>
              <a:t>habita</a:t>
            </a:r>
            <a:r>
              <a:rPr lang="pt-BR" sz="2400" b="1" u="sng" dirty="0">
                <a:solidFill>
                  <a:srgbClr val="FFFF00"/>
                </a:solidFill>
              </a:rPr>
              <a:t>.</a:t>
            </a:r>
            <a:endParaRPr lang="pt-BR" sz="2400" dirty="0">
              <a:solidFill>
                <a:srgbClr val="FFFF00"/>
              </a:solidFill>
            </a:endParaRPr>
          </a:p>
          <a:p>
            <a:r>
              <a:rPr lang="pt-BR" dirty="0"/>
              <a:t> </a:t>
            </a:r>
            <a:endParaRPr lang="pt-BR" dirty="0">
              <a:solidFill>
                <a:srgbClr val="FFFF00"/>
              </a:solidFill>
            </a:endParaRPr>
          </a:p>
          <a:p>
            <a:endParaRPr lang="pt-BR" dirty="0" smtClean="0"/>
          </a:p>
          <a:p>
            <a:endParaRPr lang="pt-BR" dirty="0"/>
          </a:p>
          <a:p>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Conflito posse x propriedade</a:t>
            </a:r>
            <a:endParaRPr lang="pt-BR" sz="3600" b="1" dirty="0">
              <a:solidFill>
                <a:srgbClr val="FFFF00"/>
              </a:solidFill>
            </a:endParaRPr>
          </a:p>
        </p:txBody>
      </p:sp>
      <p:sp>
        <p:nvSpPr>
          <p:cNvPr id="3" name="Subtítulo 2"/>
          <p:cNvSpPr>
            <a:spLocks noGrp="1"/>
          </p:cNvSpPr>
          <p:nvPr>
            <p:ph type="subTitle"/>
          </p:nvPr>
        </p:nvSpPr>
        <p:spPr>
          <a:xfrm>
            <a:off x="838080" y="1714488"/>
            <a:ext cx="10515240" cy="4462032"/>
          </a:xfrm>
        </p:spPr>
        <p:txBody>
          <a:bodyPr/>
          <a:lstStyle/>
          <a:p>
            <a:pPr marL="0" indent="0" algn="just">
              <a:buNone/>
            </a:pPr>
            <a:endParaRPr lang="pt-BR" sz="2800" b="1" dirty="0" smtClean="0">
              <a:solidFill>
                <a:srgbClr val="FFFF00"/>
              </a:solidFill>
            </a:endParaRPr>
          </a:p>
          <a:p>
            <a:pPr marL="0" indent="0" algn="just">
              <a:buNone/>
            </a:pPr>
            <a:r>
              <a:rPr lang="pt-BR" sz="2800" b="1" dirty="0" smtClean="0">
                <a:solidFill>
                  <a:srgbClr val="FFFF00"/>
                </a:solidFill>
              </a:rPr>
              <a:t>Função social da propriedade urbana</a:t>
            </a:r>
            <a:r>
              <a:rPr lang="pt-BR" sz="2400" b="1" dirty="0" smtClean="0">
                <a:solidFill>
                  <a:srgbClr val="FFFF00"/>
                </a:solidFill>
              </a:rPr>
              <a:t>:</a:t>
            </a:r>
          </a:p>
          <a:p>
            <a:pPr marL="0" indent="0" algn="just">
              <a:buNone/>
            </a:pPr>
            <a:endParaRPr lang="pt-BR" sz="2400" dirty="0" smtClean="0">
              <a:solidFill>
                <a:srgbClr val="FFFF00"/>
              </a:solidFill>
            </a:endParaRPr>
          </a:p>
          <a:p>
            <a:pPr marL="0" indent="0" algn="just">
              <a:buNone/>
            </a:pPr>
            <a:r>
              <a:rPr lang="pt-BR" sz="2400" dirty="0" smtClean="0">
                <a:solidFill>
                  <a:srgbClr val="FFFF00"/>
                </a:solidFill>
              </a:rPr>
              <a:t>Art. 182, §2º: A propriedade urbana deve cumprir sua função social </a:t>
            </a:r>
          </a:p>
          <a:p>
            <a:pPr marL="0" indent="0" algn="just">
              <a:buNone/>
            </a:pPr>
            <a:endParaRPr lang="pt-BR" sz="2400" dirty="0" smtClean="0">
              <a:solidFill>
                <a:srgbClr val="FFFF00"/>
              </a:solidFill>
            </a:endParaRPr>
          </a:p>
          <a:p>
            <a:pPr marL="0" indent="0" algn="just">
              <a:buNone/>
            </a:pPr>
            <a:r>
              <a:rPr lang="pt-BR" sz="2400" dirty="0" smtClean="0">
                <a:solidFill>
                  <a:srgbClr val="FFFF00"/>
                </a:solidFill>
              </a:rPr>
              <a:t>§4º Município pode criar lei específica para exigir o adequado aproveitamento do solo urbano não edificado, subutilizado ou não utilizado, sob pena de</a:t>
            </a:r>
          </a:p>
          <a:p>
            <a:pPr algn="just"/>
            <a:r>
              <a:rPr lang="pt-BR" sz="2400" dirty="0" smtClean="0">
                <a:solidFill>
                  <a:srgbClr val="FFFF00"/>
                </a:solidFill>
              </a:rPr>
              <a:t>I - parcelamento ou edificação compulsórios;</a:t>
            </a:r>
          </a:p>
          <a:p>
            <a:pPr algn="just"/>
            <a:r>
              <a:rPr lang="pt-BR" sz="2400" dirty="0" smtClean="0">
                <a:solidFill>
                  <a:srgbClr val="FFFF00"/>
                </a:solidFill>
              </a:rPr>
              <a:t>II - imposto sobre a propriedade predial e territorial urbana progressivo no tempo;</a:t>
            </a:r>
          </a:p>
          <a:p>
            <a:pPr algn="just"/>
            <a:r>
              <a:rPr lang="pt-BR" sz="2400" dirty="0" smtClean="0">
                <a:solidFill>
                  <a:srgbClr val="FFFF00"/>
                </a:solidFill>
              </a:rPr>
              <a:t>III - desapropriação com pagamento mediante títulos da dívida pública</a:t>
            </a:r>
          </a:p>
          <a:p>
            <a:pPr marL="0" indent="0">
              <a:buNone/>
            </a:pPr>
            <a:endParaRPr lang="pt-BR" sz="2400" dirty="0" smtClean="0">
              <a:solidFill>
                <a:srgbClr val="FFFF00"/>
              </a:solidFill>
            </a:endParaRPr>
          </a:p>
          <a:p>
            <a:endParaRPr lang="pt-BR" sz="2400"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smtClean="0">
                <a:solidFill>
                  <a:srgbClr val="FFFF00"/>
                </a:solidFill>
              </a:rPr>
              <a:t>Conflito posse x propriedade</a:t>
            </a:r>
            <a:endParaRPr lang="pt-BR" sz="3600" b="1" dirty="0">
              <a:solidFill>
                <a:srgbClr val="FFFF00"/>
              </a:solidFill>
            </a:endParaRPr>
          </a:p>
        </p:txBody>
      </p:sp>
      <p:sp>
        <p:nvSpPr>
          <p:cNvPr id="3" name="Subtítulo 2"/>
          <p:cNvSpPr>
            <a:spLocks noGrp="1"/>
          </p:cNvSpPr>
          <p:nvPr>
            <p:ph type="subTitle"/>
          </p:nvPr>
        </p:nvSpPr>
        <p:spPr/>
        <p:txBody>
          <a:bodyPr/>
          <a:lstStyle/>
          <a:p>
            <a:endParaRPr lang="pt-BR" sz="2000" b="1" dirty="0" smtClean="0">
              <a:solidFill>
                <a:srgbClr val="FFFF00"/>
              </a:solidFill>
            </a:endParaRPr>
          </a:p>
          <a:p>
            <a:endParaRPr lang="pt-BR" sz="2000" b="1" dirty="0">
              <a:solidFill>
                <a:srgbClr val="FFFF00"/>
              </a:solidFill>
            </a:endParaRPr>
          </a:p>
          <a:p>
            <a:endParaRPr lang="pt-BR" sz="2000" b="1" dirty="0" smtClean="0">
              <a:solidFill>
                <a:srgbClr val="FFFF00"/>
              </a:solidFill>
            </a:endParaRPr>
          </a:p>
          <a:p>
            <a:endParaRPr lang="pt-BR" sz="2000" b="1" dirty="0" smtClean="0">
              <a:solidFill>
                <a:srgbClr val="FFFF00"/>
              </a:solidFill>
            </a:endParaRPr>
          </a:p>
          <a:p>
            <a:endParaRPr lang="pt-BR" sz="2000" b="1" dirty="0">
              <a:solidFill>
                <a:srgbClr val="FFFF00"/>
              </a:solidFill>
            </a:endParaRPr>
          </a:p>
          <a:p>
            <a:endParaRPr lang="pt-BR" sz="2000" b="1" dirty="0" smtClean="0">
              <a:solidFill>
                <a:srgbClr val="FFFF00"/>
              </a:solidFill>
            </a:endParaRPr>
          </a:p>
          <a:p>
            <a:endParaRPr lang="pt-BR" sz="2000" b="1" dirty="0">
              <a:solidFill>
                <a:srgbClr val="FFFF00"/>
              </a:solidFill>
            </a:endParaRPr>
          </a:p>
          <a:p>
            <a:endParaRPr lang="pt-BR" sz="2000" b="1" dirty="0">
              <a:solidFill>
                <a:srgbClr val="FFFF00"/>
              </a:solidFill>
            </a:endParaRPr>
          </a:p>
          <a:p>
            <a:endParaRPr lang="pt-BR" sz="2400" dirty="0"/>
          </a:p>
        </p:txBody>
      </p:sp>
      <p:sp>
        <p:nvSpPr>
          <p:cNvPr id="4" name="Retângulo 3"/>
          <p:cNvSpPr/>
          <p:nvPr/>
        </p:nvSpPr>
        <p:spPr>
          <a:xfrm>
            <a:off x="738150" y="1357298"/>
            <a:ext cx="11001452" cy="5940088"/>
          </a:xfrm>
          <a:prstGeom prst="rect">
            <a:avLst/>
          </a:prstGeom>
        </p:spPr>
        <p:txBody>
          <a:bodyPr wrap="square">
            <a:spAutoFit/>
          </a:bodyPr>
          <a:lstStyle/>
          <a:p>
            <a:pPr algn="just"/>
            <a:endParaRPr lang="pt-BR" sz="2800" b="1" dirty="0" smtClean="0">
              <a:solidFill>
                <a:srgbClr val="FFFF00"/>
              </a:solidFill>
            </a:endParaRPr>
          </a:p>
          <a:p>
            <a:pPr algn="just"/>
            <a:r>
              <a:rPr lang="pt-BR" sz="2800" b="1" dirty="0" smtClean="0">
                <a:solidFill>
                  <a:srgbClr val="FFFF00"/>
                </a:solidFill>
              </a:rPr>
              <a:t>Função social da propriedade rural:</a:t>
            </a:r>
          </a:p>
          <a:p>
            <a:pPr algn="just"/>
            <a:endParaRPr lang="pt-BR" dirty="0" smtClean="0">
              <a:solidFill>
                <a:srgbClr val="FFFF00"/>
              </a:solidFill>
            </a:endParaRPr>
          </a:p>
          <a:p>
            <a:pPr algn="just"/>
            <a:r>
              <a:rPr lang="pt-BR" sz="2200" dirty="0" smtClean="0">
                <a:solidFill>
                  <a:srgbClr val="FFFF00"/>
                </a:solidFill>
              </a:rPr>
              <a:t>Art. 184. </a:t>
            </a:r>
            <a:r>
              <a:rPr lang="pt-BR" sz="2200" b="1" u="sng" dirty="0" smtClean="0">
                <a:solidFill>
                  <a:srgbClr val="FFFF00"/>
                </a:solidFill>
              </a:rPr>
              <a:t>Compete à União desapropriar por interesse social, para fins de reforma agrária, o imóvel rural que não esteja cumprindo sua função social, mediante prévia e justa indenização.</a:t>
            </a:r>
          </a:p>
          <a:p>
            <a:pPr algn="just"/>
            <a:r>
              <a:rPr lang="pt-BR" sz="2200" dirty="0" smtClean="0">
                <a:solidFill>
                  <a:srgbClr val="FFFF00"/>
                </a:solidFill>
              </a:rPr>
              <a:t> </a:t>
            </a:r>
          </a:p>
          <a:p>
            <a:pPr algn="just"/>
            <a:r>
              <a:rPr lang="pt-BR" sz="2200" dirty="0" smtClean="0">
                <a:solidFill>
                  <a:srgbClr val="FFFF00"/>
                </a:solidFill>
              </a:rPr>
              <a:t>Art. 186.  Requisitos para o cumprimento da função social da propriedade rural:</a:t>
            </a:r>
          </a:p>
          <a:p>
            <a:pPr algn="just"/>
            <a:r>
              <a:rPr lang="pt-BR" sz="2200" dirty="0" smtClean="0">
                <a:solidFill>
                  <a:srgbClr val="FFFF00"/>
                </a:solidFill>
              </a:rPr>
              <a:t>I </a:t>
            </a:r>
            <a:r>
              <a:rPr lang="pt-BR" sz="2200" b="1" u="sng" dirty="0" smtClean="0">
                <a:solidFill>
                  <a:srgbClr val="FFFF00"/>
                </a:solidFill>
              </a:rPr>
              <a:t>- aproveitamento racional e adequado</a:t>
            </a:r>
            <a:r>
              <a:rPr lang="pt-BR" sz="2200" dirty="0" smtClean="0">
                <a:solidFill>
                  <a:srgbClr val="FFFF00"/>
                </a:solidFill>
              </a:rPr>
              <a:t>;</a:t>
            </a:r>
          </a:p>
          <a:p>
            <a:pPr algn="just"/>
            <a:r>
              <a:rPr lang="pt-BR" sz="2200" dirty="0" smtClean="0">
                <a:solidFill>
                  <a:srgbClr val="FFFF00"/>
                </a:solidFill>
              </a:rPr>
              <a:t>II - utilização adequada dos recursos naturais disponíveis e preservação do meio ambiente;</a:t>
            </a:r>
          </a:p>
          <a:p>
            <a:pPr algn="just"/>
            <a:r>
              <a:rPr lang="pt-BR" sz="2200" dirty="0" smtClean="0">
                <a:solidFill>
                  <a:srgbClr val="FFFF00"/>
                </a:solidFill>
              </a:rPr>
              <a:t>III - observância das disposições que regulam as relações de trabalho;</a:t>
            </a:r>
          </a:p>
          <a:p>
            <a:pPr algn="just"/>
            <a:r>
              <a:rPr lang="pt-BR" sz="2200" dirty="0" smtClean="0">
                <a:solidFill>
                  <a:srgbClr val="FFFF00"/>
                </a:solidFill>
              </a:rPr>
              <a:t>IV - exploração que favoreça o bem-estar dos proprietários e dos trabalhadores.</a:t>
            </a:r>
          </a:p>
          <a:p>
            <a:pPr algn="just"/>
            <a:r>
              <a:rPr lang="pt-BR" sz="2200" dirty="0" smtClean="0">
                <a:solidFill>
                  <a:srgbClr val="FFFF00"/>
                </a:solidFill>
              </a:rPr>
              <a:t> </a:t>
            </a:r>
          </a:p>
          <a:p>
            <a:pPr algn="just"/>
            <a:r>
              <a:rPr lang="pt-BR" sz="2200" dirty="0" smtClean="0">
                <a:solidFill>
                  <a:srgbClr val="FFFF00"/>
                </a:solidFill>
              </a:rPr>
              <a:t>A Reforma Agrária é regulamentada pela Lei nº 8.629, de 1993.</a:t>
            </a:r>
          </a:p>
          <a:p>
            <a:endParaRPr lang="pt-BR" sz="2200" dirty="0" smtClean="0">
              <a:solidFill>
                <a:srgbClr val="FFFF00"/>
              </a:solidFill>
            </a:endParaRPr>
          </a:p>
          <a:p>
            <a:endParaRPr lang="pt-B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080" y="365040"/>
            <a:ext cx="10515240" cy="1135134"/>
          </a:xfrm>
        </p:spPr>
        <p:txBody>
          <a:bodyPr/>
          <a:lstStyle/>
          <a:p>
            <a:pPr algn="ctr"/>
            <a:r>
              <a:rPr lang="pt-BR" sz="3600" b="1" dirty="0" smtClean="0">
                <a:solidFill>
                  <a:srgbClr val="FFFF00"/>
                </a:solidFill>
              </a:rPr>
              <a:t>Conflito posse x propriedade</a:t>
            </a:r>
            <a:endParaRPr lang="pt-BR" sz="3600" b="1" dirty="0">
              <a:solidFill>
                <a:srgbClr val="FFFF00"/>
              </a:solidFill>
            </a:endParaRPr>
          </a:p>
        </p:txBody>
      </p:sp>
      <p:sp>
        <p:nvSpPr>
          <p:cNvPr id="3" name="Subtítulo 2"/>
          <p:cNvSpPr>
            <a:spLocks noGrp="1"/>
          </p:cNvSpPr>
          <p:nvPr>
            <p:ph type="subTitle"/>
          </p:nvPr>
        </p:nvSpPr>
        <p:spPr>
          <a:xfrm>
            <a:off x="838080" y="1428736"/>
            <a:ext cx="10515240" cy="4747784"/>
          </a:xfrm>
        </p:spPr>
        <p:txBody>
          <a:bodyPr/>
          <a:lstStyle/>
          <a:p>
            <a:pPr marL="0" indent="0" algn="just">
              <a:spcBef>
                <a:spcPts val="0"/>
              </a:spcBef>
              <a:spcAft>
                <a:spcPts val="1200"/>
              </a:spcAft>
              <a:buNone/>
            </a:pPr>
            <a:r>
              <a:rPr lang="pt-BR" sz="2800" b="1" dirty="0" smtClean="0">
                <a:solidFill>
                  <a:srgbClr val="FFFF00"/>
                </a:solidFill>
              </a:rPr>
              <a:t>Função social da posse:</a:t>
            </a:r>
          </a:p>
          <a:p>
            <a:pPr marL="0" indent="0" algn="just">
              <a:spcBef>
                <a:spcPts val="0"/>
              </a:spcBef>
              <a:spcAft>
                <a:spcPts val="1200"/>
              </a:spcAft>
              <a:buNone/>
            </a:pPr>
            <a:r>
              <a:rPr lang="pt-BR" sz="2400" b="1" dirty="0" smtClean="0">
                <a:solidFill>
                  <a:srgbClr val="FFFF00"/>
                </a:solidFill>
              </a:rPr>
              <a:t/>
            </a:r>
            <a:br>
              <a:rPr lang="pt-BR" sz="2400" b="1" dirty="0" smtClean="0">
                <a:solidFill>
                  <a:srgbClr val="FFFF00"/>
                </a:solidFill>
              </a:rPr>
            </a:br>
            <a:r>
              <a:rPr lang="pt-BR" sz="2400" dirty="0" smtClean="0">
                <a:solidFill>
                  <a:srgbClr val="FFFF00"/>
                </a:solidFill>
              </a:rPr>
              <a:t>Com relação à função social da posse, </a:t>
            </a:r>
            <a:r>
              <a:rPr lang="pt-BR" sz="2400" b="1" u="sng" dirty="0" smtClean="0">
                <a:solidFill>
                  <a:srgbClr val="FFFF00"/>
                </a:solidFill>
              </a:rPr>
              <a:t>não é preciso que ela esteja prevista na Constituição</a:t>
            </a:r>
            <a:r>
              <a:rPr lang="pt-BR" sz="2400" dirty="0" smtClean="0">
                <a:solidFill>
                  <a:srgbClr val="FFFF00"/>
                </a:solidFill>
              </a:rPr>
              <a:t>, expressamente como está a de propriedade, para que seja exigível (...)</a:t>
            </a:r>
          </a:p>
          <a:p>
            <a:pPr marL="0" indent="0" algn="just">
              <a:spcBef>
                <a:spcPts val="0"/>
              </a:spcBef>
              <a:spcAft>
                <a:spcPts val="1200"/>
              </a:spcAft>
              <a:buNone/>
            </a:pPr>
            <a:r>
              <a:rPr lang="pt-BR" sz="2400" dirty="0" smtClean="0">
                <a:solidFill>
                  <a:srgbClr val="FFFF00"/>
                </a:solidFill>
              </a:rPr>
              <a:t>A função social da posse (...) </a:t>
            </a:r>
            <a:r>
              <a:rPr lang="pt-BR" sz="2400" b="1" u="sng" dirty="0" smtClean="0">
                <a:solidFill>
                  <a:srgbClr val="FFFF00"/>
                </a:solidFill>
              </a:rPr>
              <a:t>prevalece em face da propriedade, mesmo quando a propriedade tiver sua finalidade econômica atendida, mas não atenda corretamente a sua função social</a:t>
            </a:r>
            <a:r>
              <a:rPr lang="pt-BR" sz="2400" u="sng" dirty="0" smtClean="0">
                <a:solidFill>
                  <a:srgbClr val="FFFF00"/>
                </a:solidFill>
              </a:rPr>
              <a:t>. </a:t>
            </a:r>
          </a:p>
          <a:p>
            <a:pPr marL="0" indent="0" algn="just">
              <a:spcBef>
                <a:spcPts val="0"/>
              </a:spcBef>
              <a:spcAft>
                <a:spcPts val="1200"/>
              </a:spcAft>
              <a:buNone/>
            </a:pPr>
            <a:r>
              <a:rPr lang="pt-BR" sz="2400" dirty="0" smtClean="0">
                <a:solidFill>
                  <a:srgbClr val="FFFF00"/>
                </a:solidFill>
              </a:rPr>
              <a:t>(TEPEDINO, Gustavo José Mendes. Os direitos reais no novo Código Civil. </a:t>
            </a:r>
            <a:r>
              <a:rPr lang="pt-BR" sz="2400" dirty="0" err="1" smtClean="0">
                <a:solidFill>
                  <a:srgbClr val="FFFF00"/>
                </a:solidFill>
              </a:rPr>
              <a:t>Emerj</a:t>
            </a:r>
            <a:r>
              <a:rPr lang="pt-BR" sz="2400" dirty="0" smtClean="0">
                <a:solidFill>
                  <a:srgbClr val="FFFF00"/>
                </a:solidFill>
              </a:rPr>
              <a:t> ed. Especial julho/2002 a Abril/2003, parte II, p. 171.). </a:t>
            </a:r>
          </a:p>
          <a:p>
            <a:pPr algn="just"/>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b="1" dirty="0">
                <a:solidFill>
                  <a:srgbClr val="FFFF00"/>
                </a:solidFill>
              </a:rPr>
              <a:t>D</a:t>
            </a:r>
            <a:r>
              <a:rPr lang="pt-BR" sz="3600" b="1" dirty="0" smtClean="0">
                <a:solidFill>
                  <a:srgbClr val="FFFF00"/>
                </a:solidFill>
              </a:rPr>
              <a:t>iretrizes nacionais de remoção forçada</a:t>
            </a:r>
            <a:endParaRPr lang="pt-BR" sz="3600" b="1" dirty="0">
              <a:solidFill>
                <a:srgbClr val="FFFF00"/>
              </a:solidFill>
            </a:endParaRPr>
          </a:p>
        </p:txBody>
      </p:sp>
      <p:sp>
        <p:nvSpPr>
          <p:cNvPr id="3" name="Subtítulo 2"/>
          <p:cNvSpPr>
            <a:spLocks noGrp="1"/>
          </p:cNvSpPr>
          <p:nvPr>
            <p:ph type="subTitle"/>
          </p:nvPr>
        </p:nvSpPr>
        <p:spPr>
          <a:xfrm>
            <a:off x="838080" y="1571612"/>
            <a:ext cx="10515240" cy="4786346"/>
          </a:xfrm>
        </p:spPr>
        <p:txBody>
          <a:bodyPr/>
          <a:lstStyle/>
          <a:p>
            <a:pPr algn="just">
              <a:spcAft>
                <a:spcPts val="1200"/>
              </a:spcAft>
              <a:buFont typeface="Arial" pitchFamily="34" charset="0"/>
              <a:buChar char="•"/>
            </a:pPr>
            <a:endParaRPr lang="pt-BR" sz="2400" dirty="0" smtClean="0">
              <a:solidFill>
                <a:srgbClr val="FFFF00"/>
              </a:solidFill>
            </a:endParaRPr>
          </a:p>
          <a:p>
            <a:pPr algn="just">
              <a:spcAft>
                <a:spcPts val="1200"/>
              </a:spcAft>
              <a:buFont typeface="Arial" pitchFamily="34" charset="0"/>
              <a:buChar char="•"/>
            </a:pPr>
            <a:r>
              <a:rPr lang="pt-BR" sz="2400" dirty="0" smtClean="0">
                <a:solidFill>
                  <a:srgbClr val="FFFF00"/>
                </a:solidFill>
              </a:rPr>
              <a:t> Manual do Ministério de Desenvolvimento Agrário de diretrizes nacionais para a execução de mandados judiciais de manutenção e reintegração de posse coletiva</a:t>
            </a:r>
          </a:p>
          <a:p>
            <a:pPr algn="just">
              <a:spcAft>
                <a:spcPts val="1200"/>
              </a:spcAft>
              <a:buFont typeface="Arial" pitchFamily="34" charset="0"/>
              <a:buChar char="•"/>
            </a:pPr>
            <a:r>
              <a:rPr lang="pt-BR" sz="2400" dirty="0">
                <a:solidFill>
                  <a:srgbClr val="FFFF00"/>
                </a:solidFill>
              </a:rPr>
              <a:t> </a:t>
            </a:r>
            <a:r>
              <a:rPr lang="pt-BR" sz="2400" dirty="0" smtClean="0">
                <a:solidFill>
                  <a:srgbClr val="FFFF00"/>
                </a:solidFill>
              </a:rPr>
              <a:t>Cumprimento pelo CPOE (Comando da Polícia Ostensiva Especializada)</a:t>
            </a:r>
          </a:p>
          <a:p>
            <a:pPr algn="just">
              <a:spcAft>
                <a:spcPts val="1200"/>
              </a:spcAft>
              <a:buFont typeface="Arial" pitchFamily="34" charset="0"/>
              <a:buChar char="•"/>
            </a:pPr>
            <a:r>
              <a:rPr lang="pt-BR" sz="2400" dirty="0" smtClean="0">
                <a:solidFill>
                  <a:srgbClr val="FFFF00"/>
                </a:solidFill>
              </a:rPr>
              <a:t> Realização de planejamento prévio à execução da medida</a:t>
            </a:r>
          </a:p>
          <a:p>
            <a:pPr algn="just">
              <a:spcAft>
                <a:spcPts val="1200"/>
              </a:spcAft>
              <a:buFont typeface="Arial" pitchFamily="34" charset="0"/>
              <a:buChar char="•"/>
            </a:pPr>
            <a:r>
              <a:rPr lang="pt-BR" sz="2400" dirty="0" smtClean="0">
                <a:solidFill>
                  <a:srgbClr val="FFFF00"/>
                </a:solidFill>
              </a:rPr>
              <a:t> Reunião preparatória com representante da unidade policial, com os demais órgãos da União, Estado e Município (Ministério Público, </a:t>
            </a:r>
            <a:r>
              <a:rPr lang="pt-BR" sz="2400" dirty="0" err="1" smtClean="0">
                <a:solidFill>
                  <a:srgbClr val="FFFF00"/>
                </a:solidFill>
              </a:rPr>
              <a:t>Incra</a:t>
            </a:r>
            <a:r>
              <a:rPr lang="pt-BR" sz="2400" dirty="0" smtClean="0">
                <a:solidFill>
                  <a:srgbClr val="FFFF00"/>
                </a:solidFill>
              </a:rPr>
              <a:t>, Comissões de Direitos Humanos, Prefeitura Municipal, Câmara Municipal, Ordem dos Advogados do Brasil, Delegacia de Polícia, Defensoria Pública, Conselho Tutelar e demais entidades envolvidas com a questão agrária/fundiária)</a:t>
            </a:r>
          </a:p>
          <a:p>
            <a:endParaRPr lang="pt-BR"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2160</Words>
  <Application>Microsoft Office PowerPoint</Application>
  <PresentationFormat>Personalizar</PresentationFormat>
  <Paragraphs>255</Paragraphs>
  <Slides>33</Slides>
  <Notes>2</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Office Theme</vt:lpstr>
      <vt:lpstr>Apresentação do PowerPoint</vt:lpstr>
      <vt:lpstr>Apresentação do PowerPoint</vt:lpstr>
      <vt:lpstr>Apresentação do PowerPoint</vt:lpstr>
      <vt:lpstr>Apresentação do PowerPoint</vt:lpstr>
      <vt:lpstr>Direito de acesso à terra</vt:lpstr>
      <vt:lpstr>Conflito posse x propriedade</vt:lpstr>
      <vt:lpstr>Conflito posse x propriedade</vt:lpstr>
      <vt:lpstr>Conflito posse x propriedade</vt:lpstr>
      <vt:lpstr>Diretrizes nacionais de remoção forçada</vt:lpstr>
      <vt:lpstr>Apresentação do PowerPoint</vt:lpstr>
      <vt:lpstr>Diretrizes internacionais para a remoção forçada</vt:lpstr>
      <vt:lpstr>Das ações possessórias no Novo CPC</vt:lpstr>
      <vt:lpstr>Art. 554, do CPC de 2015</vt:lpstr>
      <vt:lpstr>Natureza jurídica da atuação da Defensoria Pública</vt:lpstr>
      <vt:lpstr>Natureza Jurídica da atuação da Defensoria Pública</vt:lpstr>
      <vt:lpstr>Arts. 256 e 259, do CPC de 2015</vt:lpstr>
      <vt:lpstr>Da citação por edital</vt:lpstr>
      <vt:lpstr>Art. 565, do CPC de 2015 </vt:lpstr>
      <vt:lpstr>Da audiência de mediação</vt:lpstr>
      <vt:lpstr>Alguns casos de conflitos possessórios acompanhados pelo NUDAM</vt:lpstr>
      <vt:lpstr>Resolução Extrajudicial de Conflitos</vt:lpstr>
      <vt:lpstr>Atuação Judicial </vt:lpstr>
      <vt:lpstr>Loteamento Morada do Vale, Barbados, Colatina/ES</vt:lpstr>
      <vt:lpstr>Articulação com os movimentos sociais e com o Poder Público</vt:lpstr>
      <vt:lpstr>Padre Gabriel II, Cariacica /ES</vt:lpstr>
      <vt:lpstr>Minimização de danos no cumprimento de medida de remoção compulsória</vt:lpstr>
      <vt:lpstr>Empreendimento, Nilson Soela III, Colatina/ES</vt:lpstr>
      <vt:lpstr>Atuação Conjunta</vt:lpstr>
      <vt:lpstr>Loteamento Morada da Barra, Vila Velha/ES</vt:lpstr>
      <vt:lpstr>DA ATUAÇÃO CONJUNTA ENTRE O NUDAM E OS DEFENSORES CÍVEIS, FAZENDÁRIOS E DO NÚCLEO DOS TRIBUNAIS</vt:lpstr>
      <vt:lpstr>Solicitação de apoio e assessoria</vt:lpstr>
      <vt:lpstr>Do agir Cooperativo</vt:lpstr>
      <vt:lpstr>Encaminhamento de demanda pelo Núcleo Especializado ao Defensor Natural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09-iiiiiiiiiiiiiiiiiiiiiiiiiiiiiiiiiiiiihuj[01yyyyyyyyyyyyyyyyyyyyyyyyyyyyyyyyyyyyyyyyyyyyyyyyyyyyyyyyyyyyyyyyyyyyyyyyyyyyyyyyyyyyyyyyyyyyyyyyyyyyyyyyyyyyyyyyyyyyyyyyyyyyyyyyyyyyyyyyyyyyyyyyyyyyyyyyyyyyyyyyyyyyyyyyyyyyyyyyyyy0689</dc:title>
  <dc:creator>Rafael Campos</dc:creator>
  <cp:lastModifiedBy>Vinicius Lamego de Paula</cp:lastModifiedBy>
  <cp:revision>57</cp:revision>
  <dcterms:created xsi:type="dcterms:W3CDTF">2016-08-02T22:59:11Z</dcterms:created>
  <dcterms:modified xsi:type="dcterms:W3CDTF">2017-05-29T20:23:15Z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Personalizar</vt:lpwstr>
  </property>
  <property fmtid="{D5CDD505-2E9C-101B-9397-08002B2CF9AE}" pid="9" name="ScaleCrop">
    <vt:bool>false</vt:bool>
  </property>
  <property fmtid="{D5CDD505-2E9C-101B-9397-08002B2CF9AE}" pid="10" name="ShareDoc">
    <vt:bool>false</vt:bool>
  </property>
  <property fmtid="{D5CDD505-2E9C-101B-9397-08002B2CF9AE}" pid="11" name="Slides">
    <vt:i4>7</vt:i4>
  </property>
</Properties>
</file>